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9" r:id="rId1"/>
  </p:sldMasterIdLst>
  <p:notesMasterIdLst>
    <p:notesMasterId r:id="rId19"/>
  </p:notesMasterIdLst>
  <p:handoutMasterIdLst>
    <p:handoutMasterId r:id="rId20"/>
  </p:handoutMasterIdLst>
  <p:sldIdLst>
    <p:sldId id="458" r:id="rId2"/>
    <p:sldId id="494" r:id="rId3"/>
    <p:sldId id="496" r:id="rId4"/>
    <p:sldId id="472" r:id="rId5"/>
    <p:sldId id="497" r:id="rId6"/>
    <p:sldId id="491" r:id="rId7"/>
    <p:sldId id="495" r:id="rId8"/>
    <p:sldId id="498" r:id="rId9"/>
    <p:sldId id="499" r:id="rId10"/>
    <p:sldId id="492" r:id="rId11"/>
    <p:sldId id="500" r:id="rId12"/>
    <p:sldId id="501" r:id="rId13"/>
    <p:sldId id="502" r:id="rId14"/>
    <p:sldId id="503" r:id="rId15"/>
    <p:sldId id="504" r:id="rId16"/>
    <p:sldId id="493" r:id="rId17"/>
    <p:sldId id="293" r:id="rId18"/>
  </p:sldIdLst>
  <p:sldSz cx="24384000" cy="13716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useo Sans Cyrl 300" panose="020F0702030404030204" pitchFamily="34" charset="0"/>
      <p:regular r:id="rId25"/>
      <p:bold r:id="rId26"/>
      <p:italic r:id="rId27"/>
    </p:embeddedFont>
    <p:embeddedFont>
      <p:font typeface="Museo Sans Cyrl 500" panose="02000000000000000000" pitchFamily="2" charset="0"/>
      <p:regular r:id="rId28"/>
      <p:italic r:id="rId29"/>
    </p:embeddedFont>
    <p:embeddedFont>
      <p:font typeface="Museo Sans Cyrl 700" panose="02000000000000000000" pitchFamily="2" charset="0"/>
      <p:regular r:id="rId30"/>
      <p:bold r:id="rId31"/>
      <p:italic r:id="rId32"/>
      <p:boldItalic r:id="rId33"/>
    </p:embeddedFont>
    <p:embeddedFont>
      <p:font typeface="Museo Sans Cyrl 900" panose="02000000000000000000" pitchFamily="2" charset="0"/>
      <p:bold r:id="rId28"/>
      <p:italic r:id="rId34"/>
      <p:boldItalic r:id="rId35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521415D9-36F7-43E2-AB2F-B90AF26B5E84}">
      <p14:sectionLst xmlns:p14="http://schemas.microsoft.com/office/powerpoint/2010/main">
        <p14:section name="Основы аналитики в маркетинге" id="{0070B48E-F1AF-164A-95F6-19E5F26FE233}">
          <p14:sldIdLst>
            <p14:sldId id="458"/>
            <p14:sldId id="494"/>
            <p14:sldId id="496"/>
            <p14:sldId id="472"/>
            <p14:sldId id="497"/>
            <p14:sldId id="491"/>
            <p14:sldId id="495"/>
            <p14:sldId id="498"/>
            <p14:sldId id="499"/>
            <p14:sldId id="492"/>
            <p14:sldId id="500"/>
            <p14:sldId id="501"/>
            <p14:sldId id="502"/>
            <p14:sldId id="503"/>
            <p14:sldId id="504"/>
            <p14:sldId id="493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767" userDrawn="1">
          <p15:clr>
            <a:srgbClr val="A4A3A4"/>
          </p15:clr>
        </p15:guide>
        <p15:guide id="2" orient="horz" pos="5023" userDrawn="1">
          <p15:clr>
            <a:srgbClr val="A4A3A4"/>
          </p15:clr>
        </p15:guide>
        <p15:guide id="3" orient="horz" pos="2528" userDrawn="1">
          <p15:clr>
            <a:srgbClr val="A4A3A4"/>
          </p15:clr>
        </p15:guide>
        <p15:guide id="4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авел Мрыкин" initials="ПМ" lastIdx="6" clrIdx="0">
    <p:extLst>
      <p:ext uri="{19B8F6BF-5375-455C-9EA6-DF929625EA0E}">
        <p15:presenceInfo xmlns:p15="http://schemas.microsoft.com/office/powerpoint/2012/main" userId="b8aad2ae57faff0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F"/>
    <a:srgbClr val="00D2FF"/>
    <a:srgbClr val="8ECDFF"/>
    <a:srgbClr val="23B3CE"/>
    <a:srgbClr val="00FF29"/>
    <a:srgbClr val="93F8FF"/>
    <a:srgbClr val="CA75ED"/>
    <a:srgbClr val="3DAFCC"/>
    <a:srgbClr val="F2C43F"/>
    <a:srgbClr val="FF88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8"/>
    <p:restoredTop sz="95846"/>
  </p:normalViewPr>
  <p:slideViewPr>
    <p:cSldViewPr snapToGrid="0" showGuides="1">
      <p:cViewPr>
        <p:scale>
          <a:sx n="62" d="100"/>
          <a:sy n="62" d="100"/>
        </p:scale>
        <p:origin x="256" y="-440"/>
      </p:cViewPr>
      <p:guideLst>
        <p:guide orient="horz" pos="7767"/>
        <p:guide orient="horz" pos="5023"/>
        <p:guide orient="horz" pos="2528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2" d="100"/>
          <a:sy n="112" d="100"/>
        </p:scale>
        <p:origin x="41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NUL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6F905AF-10FE-7A43-A53C-848CEA9310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2E013BB-8724-0A42-8F25-6555728B77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7A0B8-19DD-B847-AEEF-11D2F8EF35DD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CF0C90-FAAD-534B-AD02-8349913C85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061E79-F400-6444-9689-14B0EEC681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574BC-7712-B44B-BACF-5C1223B023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82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Museo Sans Cyrl 500" panose="02000000000000000000" pitchFamily="50" charset="-52"/>
        <a:ea typeface="+mn-ea"/>
        <a:cs typeface="+mn-cs"/>
        <a:sym typeface="Helvetica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5505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691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93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499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311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87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821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174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565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793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354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003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1018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8203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191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870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143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, подзаголовок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C286133-D99A-8C47-A64E-77A5EEFC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688" y="882651"/>
            <a:ext cx="20764500" cy="1270000"/>
          </a:xfrm>
          <a:prstGeom prst="rect">
            <a:avLst/>
          </a:prstGeom>
        </p:spPr>
        <p:txBody>
          <a:bodyPr bIns="0"/>
          <a:lstStyle>
            <a:lvl1pPr>
              <a:defRPr kumimoji="0" lang="ru-RU" sz="8000" b="0" i="0" u="none" strike="noStrike" kern="1200" cap="none" spc="0" normalizeH="0" baseline="0" dirty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900" panose="02000000000000000000" pitchFamily="50" charset="-52"/>
                <a:ea typeface="+mj-ea"/>
                <a:cs typeface="+mj-cs"/>
                <a:sym typeface="Helvetica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5E0148A-CC7B-264F-853D-5B2B8186E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688" y="2008273"/>
            <a:ext cx="20764499" cy="1019526"/>
          </a:xfrm>
          <a:prstGeom prst="rect">
            <a:avLst/>
          </a:prstGeom>
        </p:spPr>
        <p:txBody>
          <a:bodyPr tIns="0"/>
          <a:lstStyle>
            <a:lvl1pPr marL="0" marR="0" indent="0" algn="l" defTabSz="4822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400" b="1" i="0" u="none" strike="noStrike" cap="none" spc="0" normalizeH="0" baseline="0" dirty="0">
                <a:ln>
                  <a:noFill/>
                </a:ln>
                <a:solidFill>
                  <a:srgbClr val="3DAFCC"/>
                </a:solidFill>
                <a:effectLst/>
                <a:uFillTx/>
                <a:latin typeface="Museo Sans Cyrl 700" panose="02000000000000000000" pitchFamily="2" charset="0"/>
                <a:ea typeface="+mn-ea"/>
                <a:cs typeface="+mn-cs"/>
                <a:sym typeface="Helvetica"/>
              </a:defRPr>
            </a:lvl1pPr>
            <a:lvl2pPr marL="400782" indent="0" algn="ctr">
              <a:buNone/>
              <a:defRPr sz="1753"/>
            </a:lvl2pPr>
            <a:lvl3pPr marL="801563" indent="0" algn="ctr">
              <a:buNone/>
              <a:defRPr sz="1578"/>
            </a:lvl3pPr>
            <a:lvl4pPr marL="1202345" indent="0" algn="ctr">
              <a:buNone/>
              <a:defRPr sz="1403"/>
            </a:lvl4pPr>
            <a:lvl5pPr marL="1603126" indent="0" algn="ctr">
              <a:buNone/>
              <a:defRPr sz="1403"/>
            </a:lvl5pPr>
            <a:lvl6pPr marL="2003908" indent="0" algn="ctr">
              <a:buNone/>
              <a:defRPr sz="1403"/>
            </a:lvl6pPr>
            <a:lvl7pPr marL="2404689" indent="0" algn="ctr">
              <a:buNone/>
              <a:defRPr sz="1403"/>
            </a:lvl7pPr>
            <a:lvl8pPr marL="2805471" indent="0" algn="ctr">
              <a:buNone/>
              <a:defRPr sz="1403"/>
            </a:lvl8pPr>
            <a:lvl9pPr marL="3206252" indent="0" algn="ctr">
              <a:buNone/>
              <a:defRPr sz="1403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75669854-9E7C-4945-8FEB-C9CBA991DF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5688" y="3922295"/>
            <a:ext cx="20765275" cy="855863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kumimoji="0" lang="ru-RU" sz="4400" b="0" i="0" u="none" strike="noStrike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463550" indent="-439738">
              <a:buClr>
                <a:srgbClr val="3DAFCC"/>
              </a:buClr>
              <a:buSzPct val="130000"/>
              <a:tabLst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952500" indent="-488950">
              <a:buClr>
                <a:srgbClr val="3DAFCC"/>
              </a:buClr>
              <a:buSzPct val="90000"/>
              <a:buFont typeface="Courier New" panose="02070309020205020404" pitchFamily="49" charset="0"/>
              <a:buChar char="o"/>
              <a:tabLst/>
              <a:defRPr sz="3600" b="0" i="0">
                <a:latin typeface="Museo Sans Cyrl 300" panose="02000000000000000000" pitchFamily="2" charset="0"/>
              </a:defRPr>
            </a:lvl3pPr>
            <a:lvl4pPr marL="1708150" indent="-512763">
              <a:tabLst/>
              <a:defRPr sz="3200" b="0" i="0">
                <a:latin typeface="Museo Sans Cyrl 300" panose="02000000000000000000" pitchFamily="2" charset="0"/>
              </a:defRPr>
            </a:lvl4pPr>
            <a:lvl5pPr>
              <a:defRPr sz="2400" b="0" i="0">
                <a:latin typeface="Museo Sans Cyrl 300" panose="02000000000000000000" pitchFamily="2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5" name="Номер слайда 24">
            <a:extLst>
              <a:ext uri="{FF2B5EF4-FFF2-40B4-BE49-F238E27FC236}">
                <a16:creationId xmlns:a16="http://schemas.microsoft.com/office/drawing/2014/main" id="{0E525E02-802C-6B40-A7D0-95DF4E24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90526"/>
            <a:ext cx="1158131" cy="730250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>
              <a:defRPr lang="ru-RU" sz="3600" b="0" smtClean="0">
                <a:solidFill>
                  <a:srgbClr val="1F282C">
                    <a:alpha val="20316"/>
                  </a:srgbClr>
                </a:solidFill>
                <a:latin typeface="Museo Sans Cyrl 300" panose="02000000000000000000" pitchFamily="2" charset="0"/>
              </a:defRPr>
            </a:lvl1pPr>
          </a:lstStyle>
          <a:p>
            <a:pPr defTabSz="1828800"/>
            <a:fld id="{2B00A24F-6DA0-0244-8DF8-96272B3EC9A7}" type="slidenum">
              <a:rPr lang="ru-RU" smtClean="0"/>
              <a:pPr defTabSz="18288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13509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13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подзаголовок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C286133-D99A-8C47-A64E-77A5EEFC5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5688" y="882650"/>
            <a:ext cx="20764500" cy="2330107"/>
          </a:xfrm>
          <a:prstGeom prst="rect">
            <a:avLst/>
          </a:prstGeom>
        </p:spPr>
        <p:txBody>
          <a:bodyPr bIns="0"/>
          <a:lstStyle>
            <a:lvl1pPr>
              <a:defRPr kumimoji="0" lang="ru-RU" sz="8000" b="0" i="0" u="none" strike="noStrike" kern="1200" cap="none" spc="0" normalizeH="0" baseline="0" dirty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900" panose="02000000000000000000" pitchFamily="50" charset="-52"/>
                <a:ea typeface="+mj-ea"/>
                <a:cs typeface="+mj-cs"/>
                <a:sym typeface="Helvetica"/>
              </a:defRPr>
            </a:lvl1pPr>
          </a:lstStyle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5E0148A-CC7B-264F-853D-5B2B8186E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688" y="3293383"/>
            <a:ext cx="20764499" cy="1019526"/>
          </a:xfrm>
          <a:prstGeom prst="rect">
            <a:avLst/>
          </a:prstGeom>
        </p:spPr>
        <p:txBody>
          <a:bodyPr tIns="0"/>
          <a:lstStyle>
            <a:lvl1pPr marL="0" marR="0" indent="0" algn="l" defTabSz="48220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4400" b="1" i="0" u="none" strike="noStrike" cap="none" spc="0" normalizeH="0" baseline="0" dirty="0">
                <a:ln>
                  <a:noFill/>
                </a:ln>
                <a:solidFill>
                  <a:srgbClr val="3DAFCC"/>
                </a:solidFill>
                <a:effectLst/>
                <a:uFillTx/>
                <a:latin typeface="Museo Sans Cyrl 700" panose="02000000000000000000" pitchFamily="2" charset="0"/>
                <a:ea typeface="+mn-ea"/>
                <a:cs typeface="+mn-cs"/>
                <a:sym typeface="Helvetica"/>
              </a:defRPr>
            </a:lvl1pPr>
            <a:lvl2pPr marL="400782" indent="0" algn="ctr">
              <a:buNone/>
              <a:defRPr sz="1753"/>
            </a:lvl2pPr>
            <a:lvl3pPr marL="801563" indent="0" algn="ctr">
              <a:buNone/>
              <a:defRPr sz="1578"/>
            </a:lvl3pPr>
            <a:lvl4pPr marL="1202345" indent="0" algn="ctr">
              <a:buNone/>
              <a:defRPr sz="1403"/>
            </a:lvl4pPr>
            <a:lvl5pPr marL="1603126" indent="0" algn="ctr">
              <a:buNone/>
              <a:defRPr sz="1403"/>
            </a:lvl5pPr>
            <a:lvl6pPr marL="2003908" indent="0" algn="ctr">
              <a:buNone/>
              <a:defRPr sz="1403"/>
            </a:lvl6pPr>
            <a:lvl7pPr marL="2404689" indent="0" algn="ctr">
              <a:buNone/>
              <a:defRPr sz="1403"/>
            </a:lvl7pPr>
            <a:lvl8pPr marL="2805471" indent="0" algn="ctr">
              <a:buNone/>
              <a:defRPr sz="1403"/>
            </a:lvl8pPr>
            <a:lvl9pPr marL="3206252" indent="0" algn="ctr">
              <a:buNone/>
              <a:defRPr sz="1403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Текст 10">
            <a:extLst>
              <a:ext uri="{FF2B5EF4-FFF2-40B4-BE49-F238E27FC236}">
                <a16:creationId xmlns:a16="http://schemas.microsoft.com/office/drawing/2014/main" id="{75669854-9E7C-4945-8FEB-C9CBA991DF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5688" y="4893275"/>
            <a:ext cx="20765275" cy="758764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kumimoji="0" lang="ru-RU" sz="4400" b="0" i="0" u="none" strike="noStrike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463550" indent="-439738">
              <a:buClr>
                <a:srgbClr val="3DAFCC"/>
              </a:buClr>
              <a:buSzPct val="130000"/>
              <a:tabLst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952500" indent="-488950">
              <a:buClr>
                <a:srgbClr val="3DAFCC"/>
              </a:buClr>
              <a:buSzPct val="90000"/>
              <a:buFont typeface="Courier New" panose="02070309020205020404" pitchFamily="49" charset="0"/>
              <a:buChar char="o"/>
              <a:tabLst/>
              <a:defRPr sz="3600" b="0" i="0">
                <a:latin typeface="Museo Sans Cyrl 300" panose="02000000000000000000" pitchFamily="2" charset="0"/>
              </a:defRPr>
            </a:lvl3pPr>
            <a:lvl4pPr marL="1708150" indent="-512763">
              <a:tabLst/>
              <a:defRPr sz="3200" b="0" i="0">
                <a:latin typeface="Museo Sans Cyrl 300" panose="02000000000000000000" pitchFamily="2" charset="0"/>
              </a:defRPr>
            </a:lvl4pPr>
            <a:lvl5pPr>
              <a:defRPr sz="2400" b="0" i="0">
                <a:latin typeface="Museo Sans Cyrl 300" panose="02000000000000000000" pitchFamily="2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Номер слайда 24">
            <a:extLst>
              <a:ext uri="{FF2B5EF4-FFF2-40B4-BE49-F238E27FC236}">
                <a16:creationId xmlns:a16="http://schemas.microsoft.com/office/drawing/2014/main" id="{7A3D4D1C-8064-B24E-9A01-1B9D2365D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90526"/>
            <a:ext cx="1158131" cy="730250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>
              <a:defRPr lang="ru-RU" sz="3600" b="0" smtClean="0">
                <a:solidFill>
                  <a:srgbClr val="1F282C">
                    <a:alpha val="20316"/>
                  </a:srgbClr>
                </a:solidFill>
                <a:latin typeface="Museo Sans Cyrl 300" panose="02000000000000000000" pitchFamily="2" charset="0"/>
              </a:defRPr>
            </a:lvl1pPr>
          </a:lstStyle>
          <a:p>
            <a:pPr defTabSz="1828800"/>
            <a:fld id="{2B00A24F-6DA0-0244-8DF8-96272B3EC9A7}" type="slidenum">
              <a:rPr lang="ru-RU" smtClean="0"/>
              <a:pPr defTabSz="18288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89117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13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C286133-D99A-8C47-A64E-77A5EEFC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688" y="882651"/>
            <a:ext cx="20764500" cy="1270000"/>
          </a:xfrm>
          <a:prstGeom prst="rect">
            <a:avLst/>
          </a:prstGeom>
        </p:spPr>
        <p:txBody>
          <a:bodyPr/>
          <a:lstStyle>
            <a:lvl1pPr>
              <a:defRPr kumimoji="0" lang="ru-RU" sz="8000" b="0" i="0" u="none" strike="noStrike" kern="1200" cap="none" spc="0" normalizeH="0" baseline="0" dirty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900" panose="02000000000000000000" pitchFamily="50" charset="-52"/>
                <a:ea typeface="+mj-ea"/>
                <a:cs typeface="+mj-cs"/>
                <a:sym typeface="Helvetica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D85A5D8D-CFD1-0049-B78C-BD57EC22F4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5688" y="3386138"/>
            <a:ext cx="20765275" cy="909478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kumimoji="0" lang="ru-RU" sz="4400" b="0" i="0" u="none" strike="noStrike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463550" indent="-439738">
              <a:buClr>
                <a:srgbClr val="3DAFCC"/>
              </a:buClr>
              <a:buSzPct val="130000"/>
              <a:tabLst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952500" indent="-488950">
              <a:buClr>
                <a:srgbClr val="3DAFCC"/>
              </a:buClr>
              <a:buSzPct val="90000"/>
              <a:buFont typeface="Courier New" panose="02070309020205020404" pitchFamily="49" charset="0"/>
              <a:buChar char="o"/>
              <a:tabLst/>
              <a:defRPr sz="3600" b="0" i="0">
                <a:latin typeface="Museo Sans Cyrl 300" panose="02000000000000000000" pitchFamily="2" charset="0"/>
              </a:defRPr>
            </a:lvl3pPr>
            <a:lvl4pPr marL="1708150" indent="-512763">
              <a:tabLst/>
              <a:defRPr sz="3200" b="0" i="0">
                <a:latin typeface="Museo Sans Cyrl 300" panose="02000000000000000000" pitchFamily="2" charset="0"/>
              </a:defRPr>
            </a:lvl4pPr>
            <a:lvl5pPr>
              <a:defRPr sz="2400" b="0" i="0">
                <a:latin typeface="Museo Sans Cyrl 300" panose="02000000000000000000" pitchFamily="2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9" name="Номер слайда 24">
            <a:extLst>
              <a:ext uri="{FF2B5EF4-FFF2-40B4-BE49-F238E27FC236}">
                <a16:creationId xmlns:a16="http://schemas.microsoft.com/office/drawing/2014/main" id="{4C9743A3-6C33-164E-82E1-B58E3C67C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90526"/>
            <a:ext cx="1158131" cy="730250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>
              <a:defRPr lang="ru-RU" sz="3600" b="0" smtClean="0">
                <a:solidFill>
                  <a:srgbClr val="1F282C">
                    <a:alpha val="20316"/>
                  </a:srgbClr>
                </a:solidFill>
                <a:latin typeface="Museo Sans Cyrl 300" panose="02000000000000000000" pitchFamily="2" charset="0"/>
              </a:defRPr>
            </a:lvl1pPr>
          </a:lstStyle>
          <a:p>
            <a:pPr defTabSz="1828800"/>
            <a:fld id="{2B00A24F-6DA0-0244-8DF8-96272B3EC9A7}" type="slidenum">
              <a:rPr lang="ru-RU" smtClean="0"/>
              <a:pPr defTabSz="18288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75040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г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C286133-D99A-8C47-A64E-77A5EEFC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688" y="882651"/>
            <a:ext cx="20764500" cy="1270000"/>
          </a:xfrm>
          <a:prstGeom prst="rect">
            <a:avLst/>
          </a:prstGeom>
        </p:spPr>
        <p:txBody>
          <a:bodyPr bIns="0"/>
          <a:lstStyle>
            <a:lvl1pPr>
              <a:defRPr kumimoji="0" lang="ru-RU" sz="8000" b="0" i="0" u="none" strike="noStrike" kern="1200" cap="none" spc="0" normalizeH="0" baseline="0" dirty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900" panose="02000000000000000000" pitchFamily="50" charset="-52"/>
                <a:ea typeface="+mj-ea"/>
                <a:cs typeface="+mj-cs"/>
                <a:sym typeface="Helvetica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Номер слайда 24">
            <a:extLst>
              <a:ext uri="{FF2B5EF4-FFF2-40B4-BE49-F238E27FC236}">
                <a16:creationId xmlns:a16="http://schemas.microsoft.com/office/drawing/2014/main" id="{E8B8CFD9-DF89-5F4D-B920-FDF145E57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90526"/>
            <a:ext cx="1158131" cy="730250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>
              <a:defRPr lang="ru-RU" sz="3600" b="0" smtClean="0">
                <a:solidFill>
                  <a:srgbClr val="1F282C">
                    <a:alpha val="20316"/>
                  </a:srgbClr>
                </a:solidFill>
                <a:latin typeface="Museo Sans Cyrl 300" panose="02000000000000000000" pitchFamily="2" charset="0"/>
              </a:defRPr>
            </a:lvl1pPr>
          </a:lstStyle>
          <a:p>
            <a:pPr defTabSz="1828800"/>
            <a:fld id="{2B00A24F-6DA0-0244-8DF8-96272B3EC9A7}" type="slidenum">
              <a:rPr lang="ru-RU" smtClean="0"/>
              <a:pPr defTabSz="18288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75868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72667C-C99E-5346-8462-4E3D26FF8D64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01712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9DB6555E-018A-1C4C-90B5-2FA28A5677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F1FC673-CF99-F142-9D5E-2D0B5BA1EB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44" y="11711917"/>
            <a:ext cx="4615508" cy="11599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7F2B9-E29A-9C4E-B9C0-B058D664C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001" y="4271552"/>
            <a:ext cx="21197994" cy="5172893"/>
          </a:xfrm>
        </p:spPr>
        <p:txBody>
          <a:bodyPr>
            <a:noAutofit/>
          </a:bodyPr>
          <a:lstStyle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10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useo Sans Cyrl 900" panose="02000000000000000000" pitchFamily="2" charset="0"/>
                <a:ea typeface="+mn-ea"/>
                <a:cs typeface="+mn-cs"/>
                <a:sym typeface="Helvetica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2651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ереби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9DB6555E-018A-1C4C-90B5-2FA28A5677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7F2B9-E29A-9C4E-B9C0-B058D664C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3001" y="514351"/>
            <a:ext cx="21197994" cy="2800349"/>
          </a:xfrm>
        </p:spPr>
        <p:txBody>
          <a:bodyPr>
            <a:noAutofit/>
          </a:bodyPr>
          <a:lstStyle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7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useo Sans Cyrl 900" panose="02000000000000000000" pitchFamily="2" charset="0"/>
                <a:ea typeface="+mn-ea"/>
                <a:cs typeface="+mn-cs"/>
                <a:sym typeface="Helvetica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9447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CA91576-F579-7D43-AAFB-5CC91D79F97A}"/>
              </a:ext>
            </a:extLst>
          </p:cNvPr>
          <p:cNvSpPr/>
          <p:nvPr userDrawn="1"/>
        </p:nvSpPr>
        <p:spPr>
          <a:xfrm>
            <a:off x="0" y="-1"/>
            <a:ext cx="24384000" cy="13716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D090ACF-3609-964A-AD0D-EFADC2ED8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616B77AF-1E97-E046-9B0D-1831698DD8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Shape 158">
            <a:extLst>
              <a:ext uri="{FF2B5EF4-FFF2-40B4-BE49-F238E27FC236}">
                <a16:creationId xmlns:a16="http://schemas.microsoft.com/office/drawing/2014/main" id="{13DFD365-FAB8-1947-B60C-AFD45D06949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48115" y="3209699"/>
            <a:ext cx="14668500" cy="46132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0000">
                <a:solidFill>
                  <a:srgbClr val="FFFFF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9000" dirty="0">
                <a:latin typeface="Museo Sans Cyrl 900" panose="02000000000000000000" pitchFamily="50" charset="-52"/>
              </a:rPr>
              <a:t>Образец заголовка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5BE8F38-A5AF-1E4D-B6C2-647EB8FB08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045184" y="4390345"/>
            <a:ext cx="9091041" cy="8046129"/>
          </a:xfrm>
        </p:spPr>
        <p:txBody>
          <a:bodyPr/>
          <a:lstStyle/>
          <a:p>
            <a:endParaRPr lang="ru-RU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077C53B-4104-2E45-B54F-C22BF04FD0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93589" y="11032673"/>
            <a:ext cx="5567659" cy="140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04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6">
            <a:extLst>
              <a:ext uri="{FF2B5EF4-FFF2-40B4-BE49-F238E27FC236}">
                <a16:creationId xmlns:a16="http://schemas.microsoft.com/office/drawing/2014/main" id="{D1A77673-7C1E-2544-B75A-9C221D8B4DB3}"/>
              </a:ext>
            </a:extLst>
          </p:cNvPr>
          <p:cNvSpPr/>
          <p:nvPr/>
        </p:nvSpPr>
        <p:spPr>
          <a:xfrm flipV="1">
            <a:off x="1158133" y="-3293"/>
            <a:ext cx="1" cy="13722586"/>
          </a:xfrm>
          <a:prstGeom prst="line">
            <a:avLst/>
          </a:prstGeom>
          <a:ln w="25400">
            <a:solidFill>
              <a:srgbClr val="DDDDDD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/>
            </a:pPr>
            <a:endParaRPr dirty="0">
              <a:latin typeface="Museo Sans Cyrl 500" panose="02000000000000000000" pitchFamily="50" charset="-52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269156A-E096-2C41-A525-7063008F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365" y="755651"/>
            <a:ext cx="21031200" cy="153035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72CA3F-E356-874A-A73F-73F6CF3F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2365" y="3588259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dirty="0"/>
              <a:t>Образец текста</a:t>
            </a:r>
          </a:p>
          <a:p>
            <a:pPr marL="463550" lvl="1" indent="-439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DAFCC"/>
              </a:buClr>
              <a:buSzPct val="130000"/>
              <a:buFont typeface="Arial" panose="020B0604020202020204" pitchFamily="34" charset="0"/>
              <a:buChar char="•"/>
              <a:tabLst/>
            </a:pPr>
            <a:r>
              <a:rPr lang="ru-RU" dirty="0"/>
              <a:t>Второй уровень</a:t>
            </a:r>
          </a:p>
          <a:p>
            <a:pPr marL="952500" lvl="2" indent="-4889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DAFC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ru-RU" dirty="0"/>
              <a:t>Третий уровень</a:t>
            </a:r>
          </a:p>
          <a:p>
            <a:pPr marL="1708150" lvl="3" indent="-512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</a:pPr>
            <a:r>
              <a:rPr lang="ru-RU" dirty="0"/>
              <a:t>Четвертый уровень</a:t>
            </a:r>
          </a:p>
          <a:p>
            <a:pPr marL="2057400" lvl="4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ru-RU" dirty="0"/>
              <a:t>Пятый уровень</a:t>
            </a:r>
          </a:p>
        </p:txBody>
      </p:sp>
      <p:pic>
        <p:nvPicPr>
          <p:cNvPr id="10" name="call-touch-logo.png">
            <a:extLst>
              <a:ext uri="{FF2B5EF4-FFF2-40B4-BE49-F238E27FC236}">
                <a16:creationId xmlns:a16="http://schemas.microsoft.com/office/drawing/2014/main" id="{F2AA23EA-9DD0-9F42-9FB6-9100A9F85B1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rot="16200000">
            <a:off x="-458616" y="12022667"/>
            <a:ext cx="2105638" cy="52916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26">
            <a:extLst>
              <a:ext uri="{FF2B5EF4-FFF2-40B4-BE49-F238E27FC236}">
                <a16:creationId xmlns:a16="http://schemas.microsoft.com/office/drawing/2014/main" id="{FF785B54-39CB-ED41-8DAE-2AA02C8D92AB}"/>
              </a:ext>
            </a:extLst>
          </p:cNvPr>
          <p:cNvSpPr/>
          <p:nvPr userDrawn="1"/>
        </p:nvSpPr>
        <p:spPr>
          <a:xfrm flipV="1">
            <a:off x="1158133" y="-3293"/>
            <a:ext cx="1" cy="13722586"/>
          </a:xfrm>
          <a:prstGeom prst="line">
            <a:avLst/>
          </a:prstGeom>
          <a:ln w="25400">
            <a:solidFill>
              <a:srgbClr val="DDDDDD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/>
            </a:pPr>
            <a:endParaRPr dirty="0">
              <a:latin typeface="Museo Sans Cyrl 500" panose="02000000000000000000" pitchFamily="50" charset="-52"/>
            </a:endParaRP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A97CA328-F1F3-C94C-8804-321DD9F70B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90526"/>
            <a:ext cx="1158131" cy="730250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>
              <a:defRPr lang="ru-RU" sz="3600" b="0" smtClean="0">
                <a:solidFill>
                  <a:srgbClr val="1F282C">
                    <a:alpha val="20316"/>
                  </a:srgbClr>
                </a:solidFill>
                <a:latin typeface="Museo Sans Cyrl 300" panose="02000000000000000000" pitchFamily="2" charset="0"/>
              </a:defRPr>
            </a:lvl1pPr>
          </a:lstStyle>
          <a:p>
            <a:pPr defTabSz="1828800"/>
            <a:fld id="{2B00A24F-6DA0-0244-8DF8-96272B3EC9A7}" type="slidenum">
              <a:rPr lang="ru-RU" smtClean="0"/>
              <a:pPr defTabSz="182880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22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0" r:id="rId2"/>
    <p:sldLayoutId id="2147483672" r:id="rId3"/>
    <p:sldLayoutId id="2147483671" r:id="rId4"/>
    <p:sldLayoutId id="2147483674" r:id="rId5"/>
    <p:sldLayoutId id="2147483677" r:id="rId6"/>
    <p:sldLayoutId id="2147483679" r:id="rId7"/>
    <p:sldLayoutId id="214748367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ru-RU" sz="8000" b="0" i="0" u="none" strike="noStrike" kern="1200" cap="none" spc="0" normalizeH="0" baseline="0" dirty="0">
          <a:ln>
            <a:noFill/>
          </a:ln>
          <a:solidFill>
            <a:srgbClr val="1F282C"/>
          </a:solidFill>
          <a:effectLst/>
          <a:uFillTx/>
          <a:latin typeface="Museo Sans Cyrl 900" panose="02000000000000000000" pitchFamily="50" charset="-52"/>
          <a:ea typeface="+mj-ea"/>
          <a:cs typeface="+mj-cs"/>
          <a:sym typeface="Helvetica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ru-RU" sz="4400" b="0" i="0" u="none" strike="noStrike" kern="1200" cap="none" spc="0" normalizeH="0" baseline="0" dirty="0" smtClean="0">
          <a:ln>
            <a:noFill/>
          </a:ln>
          <a:solidFill>
            <a:srgbClr val="1F282C"/>
          </a:solidFill>
          <a:effectLst/>
          <a:uFillTx/>
          <a:latin typeface="Museo Sans Cyrl 300" panose="02000000000000000000" pitchFamily="2" charset="0"/>
          <a:ea typeface="+mn-ea"/>
          <a:cs typeface="+mn-cs"/>
          <a:sym typeface="Helvetica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ru-RU" sz="4000" b="0" i="0" u="none" strike="noStrike" kern="1200" cap="none" spc="0" normalizeH="0" baseline="0" dirty="0" smtClean="0">
          <a:ln>
            <a:noFill/>
          </a:ln>
          <a:solidFill>
            <a:srgbClr val="1F282C"/>
          </a:solidFill>
          <a:effectLst/>
          <a:uFillTx/>
          <a:latin typeface="Museo Sans Cyrl 300" panose="02000000000000000000" pitchFamily="2" charset="0"/>
          <a:ea typeface="+mn-ea"/>
          <a:cs typeface="+mn-cs"/>
          <a:sym typeface="Helvetica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3600" b="0" i="0" kern="1200" dirty="0" smtClean="0">
          <a:solidFill>
            <a:schemeClr val="tx1"/>
          </a:solidFill>
          <a:latin typeface="Museo Sans Cyrl 300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3200" b="0" i="0" kern="1200" dirty="0" smtClean="0">
          <a:solidFill>
            <a:schemeClr val="tx1"/>
          </a:solidFill>
          <a:latin typeface="Museo Sans Cyrl 300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2400" b="0" i="0" kern="1200" dirty="0">
          <a:solidFill>
            <a:schemeClr val="tx1"/>
          </a:solidFill>
          <a:latin typeface="Museo Sans Cyrl 300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1352">
          <p15:clr>
            <a:srgbClr val="F26B43"/>
          </p15:clr>
        </p15:guide>
        <p15:guide id="3" pos="80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 idx="4294967295"/>
          </p:nvPr>
        </p:nvSpPr>
        <p:spPr>
          <a:xfrm>
            <a:off x="1297346" y="2244725"/>
            <a:ext cx="15568254" cy="781367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0000">
                <a:solidFill>
                  <a:srgbClr val="FFFFF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8800" b="1" dirty="0"/>
              <a:t>Неожиданности </a:t>
            </a:r>
            <a:r>
              <a:rPr lang="en-US" sz="8800" b="1" dirty="0"/>
              <a:t>PostgreSQL</a:t>
            </a:r>
            <a:r>
              <a:rPr lang="ru-RU" sz="8800" b="1" dirty="0"/>
              <a:t>, которые украдут вашу ночь</a:t>
            </a:r>
            <a:br>
              <a:rPr lang="ru-RU" sz="8800" b="1" dirty="0"/>
            </a:br>
            <a:br>
              <a:rPr lang="ru-RU" sz="8800" b="1" dirty="0"/>
            </a:br>
            <a:r>
              <a:rPr lang="ru-RU" sz="5400" b="1" dirty="0" err="1"/>
              <a:t>Чувашов</a:t>
            </a:r>
            <a:r>
              <a:rPr lang="ru-RU" sz="5400" b="1" dirty="0"/>
              <a:t> И.Н.</a:t>
            </a:r>
            <a:br>
              <a:rPr lang="ru-RU" sz="5400" b="1" dirty="0"/>
            </a:br>
            <a:r>
              <a:rPr lang="en-US" sz="5400" b="1" dirty="0"/>
              <a:t>DBA</a:t>
            </a:r>
            <a:endParaRPr lang="ru-RU" sz="5400" dirty="0">
              <a:latin typeface="Museo Sans Cyrl 900" panose="02000000000000000000" pitchFamily="50" charset="-52"/>
            </a:endParaRPr>
          </a:p>
        </p:txBody>
      </p:sp>
      <p:pic>
        <p:nvPicPr>
          <p:cNvPr id="7" name="Рисунок 10">
            <a:extLst>
              <a:ext uri="{FF2B5EF4-FFF2-40B4-BE49-F238E27FC236}">
                <a16:creationId xmlns:a16="http://schemas.microsoft.com/office/drawing/2014/main" id="{5CE8A103-AEED-CD43-A781-92E97BE5ED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45184" y="4390346"/>
            <a:ext cx="9041470" cy="80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95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A42A5-B9B0-494D-83BB-80740121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Ситуация 2</a:t>
            </a: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8ECB51B4-547B-ED4E-9BCB-C9B7E06B7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/>
            <a:fld id="{2B00A24F-6DA0-0244-8DF8-96272B3EC9A7}" type="slidenum">
              <a:rPr lang="ru-RU" smtClean="0"/>
              <a:pPr defTabSz="1828800"/>
              <a:t>10</a:t>
            </a:fld>
            <a:endParaRPr lang="ru-RU"/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17C1250C-4461-6E40-B412-D2E4D45628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5688" y="3922295"/>
            <a:ext cx="20765275" cy="5173579"/>
          </a:xfrm>
        </p:spPr>
        <p:txBody>
          <a:bodyPr/>
          <a:lstStyle/>
          <a:p>
            <a:r>
              <a:rPr lang="ru-RU" sz="6000" dirty="0">
                <a:solidFill>
                  <a:srgbClr val="1EB0CD"/>
                </a:solidFill>
                <a:latin typeface="MuseoSansCyrlBold"/>
              </a:rPr>
              <a:t>Дано</a:t>
            </a:r>
          </a:p>
          <a:p>
            <a:endParaRPr lang="ru-RU" dirty="0"/>
          </a:p>
          <a:p>
            <a:r>
              <a:rPr lang="ru-RU" sz="4800" dirty="0"/>
              <a:t>Высоконагруженный кластер </a:t>
            </a:r>
            <a:r>
              <a:rPr lang="en-US" sz="4800" dirty="0"/>
              <a:t>PostgreSQL (</a:t>
            </a:r>
            <a:r>
              <a:rPr lang="ru-RU" sz="4800" dirty="0"/>
              <a:t>средняя нагрузка </a:t>
            </a:r>
            <a:r>
              <a:rPr lang="en-US" sz="4800" dirty="0"/>
              <a:t>20 </a:t>
            </a:r>
            <a:r>
              <a:rPr lang="ru-RU" sz="4800" dirty="0" err="1"/>
              <a:t>тыс</a:t>
            </a:r>
            <a:r>
              <a:rPr lang="ru-RU" sz="4800" dirty="0"/>
              <a:t> операций в секунду</a:t>
            </a:r>
            <a:r>
              <a:rPr lang="en-US" sz="4800" dirty="0"/>
              <a:t>)</a:t>
            </a:r>
            <a:endParaRPr lang="ru-RU" sz="4800" dirty="0"/>
          </a:p>
          <a:p>
            <a:endParaRPr lang="ru-RU" sz="4800" dirty="0"/>
          </a:p>
          <a:p>
            <a:r>
              <a:rPr lang="ru-RU" sz="4800" dirty="0"/>
              <a:t>Большой объем данных (</a:t>
            </a:r>
            <a:r>
              <a:rPr lang="en-US" sz="4800" dirty="0"/>
              <a:t>~</a:t>
            </a:r>
            <a:r>
              <a:rPr lang="ru-RU" sz="4800" dirty="0"/>
              <a:t>2ТБ)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CFE06-B0B7-FA4A-8A69-3183F84A9F51}"/>
              </a:ext>
            </a:extLst>
          </p:cNvPr>
          <p:cNvSpPr txBox="1"/>
          <p:nvPr/>
        </p:nvSpPr>
        <p:spPr>
          <a:xfrm>
            <a:off x="959177" y="12685850"/>
            <a:ext cx="7104167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en" sz="5400" b="0" kern="1200" dirty="0" err="1">
                <a:solidFill>
                  <a:srgbClr val="1EB0CD"/>
                </a:solidFill>
                <a:latin typeface="MuseoSansCyrlBold"/>
              </a:rPr>
              <a:t>PGConf.Russia</a:t>
            </a:r>
            <a:r>
              <a:rPr lang="en" sz="5400" b="0" kern="1200" dirty="0">
                <a:solidFill>
                  <a:srgbClr val="1EB0CD"/>
                </a:solidFill>
                <a:latin typeface="MuseoSansCyrlBold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59370113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A42A5-B9B0-494D-83BB-80740121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Ситуация 2</a:t>
            </a: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8ECB51B4-547B-ED4E-9BCB-C9B7E06B7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/>
            <a:fld id="{2B00A24F-6DA0-0244-8DF8-96272B3EC9A7}" type="slidenum">
              <a:rPr lang="ru-RU" smtClean="0"/>
              <a:pPr defTabSz="1828800"/>
              <a:t>11</a:t>
            </a:fld>
            <a:endParaRPr lang="ru-RU"/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17C1250C-4461-6E40-B412-D2E4D45628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5688" y="3922295"/>
            <a:ext cx="20765275" cy="6713621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rgbClr val="1EB0CD"/>
                </a:solidFill>
                <a:latin typeface="MuseoSansCyrlBold"/>
              </a:rPr>
              <a:t>Нужно</a:t>
            </a:r>
          </a:p>
          <a:p>
            <a:endParaRPr lang="ru-RU" dirty="0"/>
          </a:p>
          <a:p>
            <a:r>
              <a:rPr lang="ru-RU" sz="4800" dirty="0"/>
              <a:t>Перенести данные с одной таблицы в другую</a:t>
            </a:r>
          </a:p>
          <a:p>
            <a:endParaRPr lang="ru-RU" sz="4800" dirty="0"/>
          </a:p>
          <a:p>
            <a:r>
              <a:rPr lang="ru-RU" sz="6000" dirty="0">
                <a:solidFill>
                  <a:srgbClr val="1EB0CD"/>
                </a:solidFill>
                <a:latin typeface="MuseoSansCyrlBold"/>
              </a:rPr>
              <a:t>Что делаем </a:t>
            </a:r>
          </a:p>
          <a:p>
            <a:endParaRPr lang="ru-RU" sz="4800" dirty="0"/>
          </a:p>
          <a:p>
            <a:r>
              <a:rPr lang="ru-RU" sz="4800" dirty="0"/>
              <a:t>Через команду </a:t>
            </a:r>
            <a:r>
              <a:rPr lang="en-US" sz="4800" dirty="0"/>
              <a:t>copy </a:t>
            </a:r>
            <a:r>
              <a:rPr lang="ru-RU" sz="4800" dirty="0"/>
              <a:t>выбираем данные из таблицы и вставляем их в другую таблицу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FA1E35-8A68-3247-BFA0-950A2DD4E8E2}"/>
              </a:ext>
            </a:extLst>
          </p:cNvPr>
          <p:cNvSpPr txBox="1"/>
          <p:nvPr/>
        </p:nvSpPr>
        <p:spPr>
          <a:xfrm>
            <a:off x="959177" y="12685850"/>
            <a:ext cx="7104167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en" sz="5400" b="0" kern="1200" dirty="0" err="1">
                <a:solidFill>
                  <a:srgbClr val="1EB0CD"/>
                </a:solidFill>
                <a:latin typeface="MuseoSansCyrlBold"/>
              </a:rPr>
              <a:t>PGConf.Russia</a:t>
            </a:r>
            <a:r>
              <a:rPr lang="en" sz="5400" b="0" kern="1200" dirty="0">
                <a:solidFill>
                  <a:srgbClr val="1EB0CD"/>
                </a:solidFill>
                <a:latin typeface="MuseoSansCyrlBold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2387359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A42A5-B9B0-494D-83BB-80740121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Ситуация 2</a:t>
            </a: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8ECB51B4-547B-ED4E-9BCB-C9B7E06B7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/>
            <a:fld id="{2B00A24F-6DA0-0244-8DF8-96272B3EC9A7}" type="slidenum">
              <a:rPr lang="ru-RU" smtClean="0"/>
              <a:pPr defTabSz="1828800"/>
              <a:t>12</a:t>
            </a:fld>
            <a:endParaRPr lang="ru-RU"/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17C1250C-4461-6E40-B412-D2E4D45628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0680" y="2839457"/>
            <a:ext cx="20765275" cy="1034716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rgbClr val="1EB0CD"/>
                </a:solidFill>
                <a:latin typeface="MuseoSansCyrlBold"/>
              </a:rPr>
              <a:t>Что происходит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662A57-CFD5-CE4E-B8FF-15C92C213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710" y="4070469"/>
            <a:ext cx="20794779" cy="40869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91C622-F747-474F-9A86-1B74FC72DD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49"/>
          <a:stretch/>
        </p:blipFill>
        <p:spPr>
          <a:xfrm>
            <a:off x="1406447" y="8120986"/>
            <a:ext cx="20794779" cy="522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8431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A42A5-B9B0-494D-83BB-80740121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Ситуация 2</a:t>
            </a: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8ECB51B4-547B-ED4E-9BCB-C9B7E06B7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/>
            <a:fld id="{2B00A24F-6DA0-0244-8DF8-96272B3EC9A7}" type="slidenum">
              <a:rPr lang="ru-RU" smtClean="0"/>
              <a:pPr defTabSz="1828800"/>
              <a:t>13</a:t>
            </a:fld>
            <a:endParaRPr lang="ru-RU"/>
          </a:p>
        </p:txBody>
      </p:sp>
      <p:sp>
        <p:nvSpPr>
          <p:cNvPr id="4" name="Текст 4">
            <a:extLst>
              <a:ext uri="{FF2B5EF4-FFF2-40B4-BE49-F238E27FC236}">
                <a16:creationId xmlns:a16="http://schemas.microsoft.com/office/drawing/2014/main" id="{17C1250C-4461-6E40-B412-D2E4D45628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0680" y="2839457"/>
            <a:ext cx="20765275" cy="1034716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rgbClr val="1EB0CD"/>
                </a:solidFill>
                <a:latin typeface="MuseoSansCyrlBold"/>
              </a:rPr>
              <a:t>Что происходит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263BE8-67E8-3845-BEA2-E14817B34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90" y="4535445"/>
            <a:ext cx="22652183" cy="605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5798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A42A5-B9B0-494D-83BB-80740121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Ситуация </a:t>
            </a:r>
            <a:r>
              <a:rPr lang="en-US" dirty="0"/>
              <a:t>2</a:t>
            </a:r>
            <a:endParaRPr lang="ru-RU" dirty="0"/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8ECB51B4-547B-ED4E-9BCB-C9B7E06B7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/>
            <a:fld id="{2B00A24F-6DA0-0244-8DF8-96272B3EC9A7}" type="slidenum">
              <a:rPr lang="ru-RU" smtClean="0"/>
              <a:pPr defTabSz="1828800"/>
              <a:t>14</a:t>
            </a:fld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BE02F8C-0CFA-9947-BDD8-148D6FA06E5B}"/>
              </a:ext>
            </a:extLst>
          </p:cNvPr>
          <p:cNvGrpSpPr/>
          <p:nvPr/>
        </p:nvGrpSpPr>
        <p:grpSpPr>
          <a:xfrm>
            <a:off x="5520251" y="4911580"/>
            <a:ext cx="3948513" cy="3983579"/>
            <a:chOff x="3766362" y="7610872"/>
            <a:chExt cx="5845176" cy="5014119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8A8D909-6F8E-FB48-980C-7430DAEE8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0B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</a:extLst>
            </a:blip>
            <a:srcRect b="23418"/>
            <a:stretch/>
          </p:blipFill>
          <p:spPr>
            <a:xfrm>
              <a:off x="3766363" y="7610872"/>
              <a:ext cx="5845175" cy="4476353"/>
            </a:xfrm>
            <a:prstGeom prst="rect">
              <a:avLst/>
            </a:prstGeom>
          </p:spPr>
        </p:pic>
        <p:sp>
          <p:nvSpPr>
            <p:cNvPr id="9" name="Дуга 8">
              <a:extLst>
                <a:ext uri="{FF2B5EF4-FFF2-40B4-BE49-F238E27FC236}">
                  <a16:creationId xmlns:a16="http://schemas.microsoft.com/office/drawing/2014/main" id="{C6F720E3-9956-1D40-A25D-1CFFBA8DFE61}"/>
                </a:ext>
              </a:extLst>
            </p:cNvPr>
            <p:cNvSpPr/>
            <p:nvPr/>
          </p:nvSpPr>
          <p:spPr>
            <a:xfrm>
              <a:off x="3766362" y="8686800"/>
              <a:ext cx="5845175" cy="3938191"/>
            </a:xfrm>
            <a:prstGeom prst="arc">
              <a:avLst>
                <a:gd name="adj1" fmla="val 68103"/>
                <a:gd name="adj2" fmla="val 10571156"/>
              </a:avLst>
            </a:prstGeom>
            <a:ln w="635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C3430E6-9B18-1F46-A39A-C10AF25815A4}"/>
              </a:ext>
            </a:extLst>
          </p:cNvPr>
          <p:cNvGrpSpPr/>
          <p:nvPr/>
        </p:nvGrpSpPr>
        <p:grpSpPr>
          <a:xfrm>
            <a:off x="15344646" y="2146500"/>
            <a:ext cx="3948513" cy="5014119"/>
            <a:chOff x="3766362" y="7610872"/>
            <a:chExt cx="5845176" cy="5014119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31B8D6E-2B0F-7248-AA8D-AFAB6F748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0B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</a:extLst>
            </a:blip>
            <a:srcRect b="23418"/>
            <a:stretch/>
          </p:blipFill>
          <p:spPr>
            <a:xfrm>
              <a:off x="3766363" y="7610872"/>
              <a:ext cx="5845175" cy="4476353"/>
            </a:xfrm>
            <a:prstGeom prst="rect">
              <a:avLst/>
            </a:prstGeom>
          </p:spPr>
        </p:pic>
        <p:sp>
          <p:nvSpPr>
            <p:cNvPr id="19" name="Дуга 18">
              <a:extLst>
                <a:ext uri="{FF2B5EF4-FFF2-40B4-BE49-F238E27FC236}">
                  <a16:creationId xmlns:a16="http://schemas.microsoft.com/office/drawing/2014/main" id="{3C11E31A-2FCF-C349-A09F-B8DD9926F2CD}"/>
                </a:ext>
              </a:extLst>
            </p:cNvPr>
            <p:cNvSpPr/>
            <p:nvPr/>
          </p:nvSpPr>
          <p:spPr>
            <a:xfrm>
              <a:off x="3766362" y="8686800"/>
              <a:ext cx="5845175" cy="3938191"/>
            </a:xfrm>
            <a:prstGeom prst="arc">
              <a:avLst>
                <a:gd name="adj1" fmla="val 68103"/>
                <a:gd name="adj2" fmla="val 10571156"/>
              </a:avLst>
            </a:prstGeom>
            <a:ln w="635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0FEB72D-F096-184C-9A93-BE47E50B7C56}"/>
              </a:ext>
            </a:extLst>
          </p:cNvPr>
          <p:cNvSpPr txBox="1"/>
          <p:nvPr/>
        </p:nvSpPr>
        <p:spPr>
          <a:xfrm>
            <a:off x="16783121" y="6378917"/>
            <a:ext cx="1071562" cy="15696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rgbClr val="1EB0CD"/>
                </a:solidFill>
                <a:latin typeface="MuseoSansCyrlBold"/>
              </a:rPr>
              <a:t>…</a:t>
            </a:r>
            <a:endParaRPr lang="ru-RU" sz="960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C9DC8DD-EA31-C64C-A3C9-88CA8074A49E}"/>
              </a:ext>
            </a:extLst>
          </p:cNvPr>
          <p:cNvGrpSpPr/>
          <p:nvPr/>
        </p:nvGrpSpPr>
        <p:grpSpPr>
          <a:xfrm>
            <a:off x="15344646" y="7819231"/>
            <a:ext cx="3948513" cy="5014119"/>
            <a:chOff x="3766362" y="7610872"/>
            <a:chExt cx="5845176" cy="501411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EE39EC1-A3F7-C140-BAB4-F367B0C0FB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0B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</a:extLst>
            </a:blip>
            <a:srcRect b="23418"/>
            <a:stretch/>
          </p:blipFill>
          <p:spPr>
            <a:xfrm>
              <a:off x="3766363" y="7610872"/>
              <a:ext cx="5845175" cy="4476353"/>
            </a:xfrm>
            <a:prstGeom prst="rect">
              <a:avLst/>
            </a:prstGeom>
          </p:spPr>
        </p:pic>
        <p:sp>
          <p:nvSpPr>
            <p:cNvPr id="23" name="Дуга 22">
              <a:extLst>
                <a:ext uri="{FF2B5EF4-FFF2-40B4-BE49-F238E27FC236}">
                  <a16:creationId xmlns:a16="http://schemas.microsoft.com/office/drawing/2014/main" id="{882A1E47-AC5D-1348-9681-583BDE93E936}"/>
                </a:ext>
              </a:extLst>
            </p:cNvPr>
            <p:cNvSpPr/>
            <p:nvPr/>
          </p:nvSpPr>
          <p:spPr>
            <a:xfrm>
              <a:off x="3766362" y="8686800"/>
              <a:ext cx="5845175" cy="3938191"/>
            </a:xfrm>
            <a:prstGeom prst="arc">
              <a:avLst>
                <a:gd name="adj1" fmla="val 68103"/>
                <a:gd name="adj2" fmla="val 10571156"/>
              </a:avLst>
            </a:prstGeom>
            <a:ln w="635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Текст 17">
            <a:extLst>
              <a:ext uri="{FF2B5EF4-FFF2-40B4-BE49-F238E27FC236}">
                <a16:creationId xmlns:a16="http://schemas.microsoft.com/office/drawing/2014/main" id="{EA6EE8BD-0EB8-6047-969C-D3EDD2F075FD}"/>
              </a:ext>
            </a:extLst>
          </p:cNvPr>
          <p:cNvSpPr txBox="1">
            <a:spLocks/>
          </p:cNvSpPr>
          <p:nvPr/>
        </p:nvSpPr>
        <p:spPr>
          <a:xfrm>
            <a:off x="15758999" y="8529336"/>
            <a:ext cx="3422618" cy="8804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/>
              <a:t>Сервер 19</a:t>
            </a:r>
          </a:p>
        </p:txBody>
      </p:sp>
      <p:sp>
        <p:nvSpPr>
          <p:cNvPr id="25" name="Текст 17">
            <a:extLst>
              <a:ext uri="{FF2B5EF4-FFF2-40B4-BE49-F238E27FC236}">
                <a16:creationId xmlns:a16="http://schemas.microsoft.com/office/drawing/2014/main" id="{703E35F7-7CFE-6349-AA84-A467FB473E73}"/>
              </a:ext>
            </a:extLst>
          </p:cNvPr>
          <p:cNvSpPr txBox="1">
            <a:spLocks/>
          </p:cNvSpPr>
          <p:nvPr/>
        </p:nvSpPr>
        <p:spPr>
          <a:xfrm>
            <a:off x="15925427" y="2711454"/>
            <a:ext cx="2882116" cy="8804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/>
              <a:t>Сервер 1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119ACE68-6199-F249-BF72-03558997FC79}"/>
              </a:ext>
            </a:extLst>
          </p:cNvPr>
          <p:cNvCxnSpPr>
            <a:cxnSpLocks/>
            <a:stCxn id="8" idx="3"/>
            <a:endCxn id="22" idx="1"/>
          </p:cNvCxnSpPr>
          <p:nvPr/>
        </p:nvCxnSpPr>
        <p:spPr>
          <a:xfrm>
            <a:off x="9468764" y="6689750"/>
            <a:ext cx="5875883" cy="3367658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4D474D90-45CE-984E-984C-C2EBEBEEE755}"/>
              </a:ext>
            </a:extLst>
          </p:cNvPr>
          <p:cNvCxnSpPr>
            <a:cxnSpLocks/>
            <a:stCxn id="8" idx="3"/>
            <a:endCxn id="18" idx="1"/>
          </p:cNvCxnSpPr>
          <p:nvPr/>
        </p:nvCxnSpPr>
        <p:spPr>
          <a:xfrm flipV="1">
            <a:off x="9468764" y="4384677"/>
            <a:ext cx="5875883" cy="2305073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Текст 17">
            <a:extLst>
              <a:ext uri="{FF2B5EF4-FFF2-40B4-BE49-F238E27FC236}">
                <a16:creationId xmlns:a16="http://schemas.microsoft.com/office/drawing/2014/main" id="{D1FC805D-17FC-DB4C-8F6C-73EEE8AB1B41}"/>
              </a:ext>
            </a:extLst>
          </p:cNvPr>
          <p:cNvSpPr txBox="1">
            <a:spLocks/>
          </p:cNvSpPr>
          <p:nvPr/>
        </p:nvSpPr>
        <p:spPr>
          <a:xfrm>
            <a:off x="11316385" y="5997619"/>
            <a:ext cx="4380912" cy="16081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/>
              <a:t>Логическая репликация</a:t>
            </a:r>
          </a:p>
        </p:txBody>
      </p:sp>
      <p:sp>
        <p:nvSpPr>
          <p:cNvPr id="32" name="Текст 17">
            <a:extLst>
              <a:ext uri="{FF2B5EF4-FFF2-40B4-BE49-F238E27FC236}">
                <a16:creationId xmlns:a16="http://schemas.microsoft.com/office/drawing/2014/main" id="{030DBB25-6BAB-F54A-88F1-198B039D5E18}"/>
              </a:ext>
            </a:extLst>
          </p:cNvPr>
          <p:cNvSpPr txBox="1">
            <a:spLocks/>
          </p:cNvSpPr>
          <p:nvPr/>
        </p:nvSpPr>
        <p:spPr>
          <a:xfrm>
            <a:off x="6052229" y="8643045"/>
            <a:ext cx="3063885" cy="16664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/>
              <a:t>Сервер с данными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873DD5-BD43-114E-A13E-CFFE05D95E11}"/>
              </a:ext>
            </a:extLst>
          </p:cNvPr>
          <p:cNvSpPr txBox="1"/>
          <p:nvPr/>
        </p:nvSpPr>
        <p:spPr>
          <a:xfrm>
            <a:off x="959177" y="12685850"/>
            <a:ext cx="7104167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en" sz="5400" b="0" kern="1200" dirty="0" err="1">
                <a:solidFill>
                  <a:srgbClr val="1EB0CD"/>
                </a:solidFill>
                <a:latin typeface="MuseoSansCyrlBold"/>
              </a:rPr>
              <a:t>PGConf.Russia</a:t>
            </a:r>
            <a:r>
              <a:rPr lang="en" sz="5400" b="0" kern="1200" dirty="0">
                <a:solidFill>
                  <a:srgbClr val="1EB0CD"/>
                </a:solidFill>
                <a:latin typeface="MuseoSansCyrlBold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81445323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9325A14-65FC-7644-B56C-5F3936410CEB}"/>
              </a:ext>
            </a:extLst>
          </p:cNvPr>
          <p:cNvGrpSpPr/>
          <p:nvPr/>
        </p:nvGrpSpPr>
        <p:grpSpPr>
          <a:xfrm>
            <a:off x="18170974" y="7819231"/>
            <a:ext cx="3948513" cy="5014119"/>
            <a:chOff x="3766362" y="7610872"/>
            <a:chExt cx="5845176" cy="5014119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F9C83A-202A-9548-A960-98E5BF779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0B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</a:extLst>
            </a:blip>
            <a:srcRect b="23418"/>
            <a:stretch/>
          </p:blipFill>
          <p:spPr>
            <a:xfrm>
              <a:off x="3766363" y="7610872"/>
              <a:ext cx="5845175" cy="4476353"/>
            </a:xfrm>
            <a:prstGeom prst="rect">
              <a:avLst/>
            </a:prstGeom>
          </p:spPr>
        </p:pic>
        <p:sp>
          <p:nvSpPr>
            <p:cNvPr id="21" name="Дуга 20">
              <a:extLst>
                <a:ext uri="{FF2B5EF4-FFF2-40B4-BE49-F238E27FC236}">
                  <a16:creationId xmlns:a16="http://schemas.microsoft.com/office/drawing/2014/main" id="{8A22B71C-53DB-D944-8283-485D69FCC7EB}"/>
                </a:ext>
              </a:extLst>
            </p:cNvPr>
            <p:cNvSpPr/>
            <p:nvPr/>
          </p:nvSpPr>
          <p:spPr>
            <a:xfrm>
              <a:off x="3766362" y="8686800"/>
              <a:ext cx="5845175" cy="3938191"/>
            </a:xfrm>
            <a:prstGeom prst="arc">
              <a:avLst>
                <a:gd name="adj1" fmla="val 68103"/>
                <a:gd name="adj2" fmla="val 10571156"/>
              </a:avLst>
            </a:prstGeom>
            <a:ln w="635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A42A5-B9B0-494D-83BB-80740121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Ситуация </a:t>
            </a:r>
            <a:r>
              <a:rPr lang="en-US" dirty="0"/>
              <a:t>2</a:t>
            </a:r>
            <a:endParaRPr lang="ru-RU" dirty="0"/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8ECB51B4-547B-ED4E-9BCB-C9B7E06B7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/>
            <a:fld id="{2B00A24F-6DA0-0244-8DF8-96272B3EC9A7}" type="slidenum">
              <a:rPr lang="ru-RU" smtClean="0"/>
              <a:pPr defTabSz="1828800"/>
              <a:t>15</a:t>
            </a:fld>
            <a:endParaRPr lang="ru-RU"/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92220EF8-B291-364F-A4B6-55273230D3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5688" y="2641674"/>
            <a:ext cx="20765275" cy="1306872"/>
          </a:xfrm>
        </p:spPr>
        <p:txBody>
          <a:bodyPr/>
          <a:lstStyle/>
          <a:p>
            <a:r>
              <a:rPr lang="ru-RU" sz="6000" dirty="0">
                <a:solidFill>
                  <a:srgbClr val="1EB0CD"/>
                </a:solidFill>
                <a:latin typeface="MuseoSansCyrlBold"/>
              </a:rPr>
              <a:t>Как исправляем ситуацию</a:t>
            </a:r>
          </a:p>
          <a:p>
            <a:endParaRPr lang="ru-RU" sz="480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FCC7B60-F6F5-5149-AE5B-286423EEB041}"/>
              </a:ext>
            </a:extLst>
          </p:cNvPr>
          <p:cNvGrpSpPr/>
          <p:nvPr/>
        </p:nvGrpSpPr>
        <p:grpSpPr>
          <a:xfrm>
            <a:off x="10260151" y="5063847"/>
            <a:ext cx="3948513" cy="3983579"/>
            <a:chOff x="3766362" y="7610872"/>
            <a:chExt cx="5845176" cy="5014119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7ABBDD5-EAC5-C94B-A91E-B25C86B1C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0B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</a:extLst>
            </a:blip>
            <a:srcRect b="23418"/>
            <a:stretch/>
          </p:blipFill>
          <p:spPr>
            <a:xfrm>
              <a:off x="3766363" y="7610872"/>
              <a:ext cx="5845175" cy="4476353"/>
            </a:xfrm>
            <a:prstGeom prst="rect">
              <a:avLst/>
            </a:prstGeom>
          </p:spPr>
        </p:pic>
        <p:sp>
          <p:nvSpPr>
            <p:cNvPr id="7" name="Дуга 6">
              <a:extLst>
                <a:ext uri="{FF2B5EF4-FFF2-40B4-BE49-F238E27FC236}">
                  <a16:creationId xmlns:a16="http://schemas.microsoft.com/office/drawing/2014/main" id="{FDAD59FC-BA6B-7743-9DCC-A83B2AEB4CFC}"/>
                </a:ext>
              </a:extLst>
            </p:cNvPr>
            <p:cNvSpPr/>
            <p:nvPr/>
          </p:nvSpPr>
          <p:spPr>
            <a:xfrm>
              <a:off x="3766362" y="8686800"/>
              <a:ext cx="5845175" cy="3938191"/>
            </a:xfrm>
            <a:prstGeom prst="arc">
              <a:avLst>
                <a:gd name="adj1" fmla="val 68103"/>
                <a:gd name="adj2" fmla="val 10571156"/>
              </a:avLst>
            </a:prstGeom>
            <a:ln w="635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2471E0AB-DB7C-6D4F-8AFC-41D336D93F40}"/>
              </a:ext>
            </a:extLst>
          </p:cNvPr>
          <p:cNvGrpSpPr/>
          <p:nvPr/>
        </p:nvGrpSpPr>
        <p:grpSpPr>
          <a:xfrm>
            <a:off x="18170974" y="2146500"/>
            <a:ext cx="3948513" cy="5014119"/>
            <a:chOff x="3766362" y="7610872"/>
            <a:chExt cx="5845176" cy="501411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B223F99-8B30-DF4A-A12E-126165A4C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0B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</a:extLst>
            </a:blip>
            <a:srcRect b="23418"/>
            <a:stretch/>
          </p:blipFill>
          <p:spPr>
            <a:xfrm>
              <a:off x="3766363" y="7610872"/>
              <a:ext cx="5845175" cy="4476353"/>
            </a:xfrm>
            <a:prstGeom prst="rect">
              <a:avLst/>
            </a:prstGeom>
          </p:spPr>
        </p:pic>
        <p:sp>
          <p:nvSpPr>
            <p:cNvPr id="10" name="Дуга 9">
              <a:extLst>
                <a:ext uri="{FF2B5EF4-FFF2-40B4-BE49-F238E27FC236}">
                  <a16:creationId xmlns:a16="http://schemas.microsoft.com/office/drawing/2014/main" id="{142B5E52-A071-4045-A2B3-D83645E252EB}"/>
                </a:ext>
              </a:extLst>
            </p:cNvPr>
            <p:cNvSpPr/>
            <p:nvPr/>
          </p:nvSpPr>
          <p:spPr>
            <a:xfrm>
              <a:off x="3766362" y="8686800"/>
              <a:ext cx="5845175" cy="3938191"/>
            </a:xfrm>
            <a:prstGeom prst="arc">
              <a:avLst>
                <a:gd name="adj1" fmla="val 68103"/>
                <a:gd name="adj2" fmla="val 10571156"/>
              </a:avLst>
            </a:prstGeom>
            <a:ln w="635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ACDE02D-7151-AD4E-A740-D967924E8D8F}"/>
              </a:ext>
            </a:extLst>
          </p:cNvPr>
          <p:cNvSpPr txBox="1"/>
          <p:nvPr/>
        </p:nvSpPr>
        <p:spPr>
          <a:xfrm>
            <a:off x="19609449" y="6378917"/>
            <a:ext cx="1071562" cy="15696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rgbClr val="1EB0CD"/>
                </a:solidFill>
                <a:latin typeface="MuseoSansCyrlBold"/>
              </a:rPr>
              <a:t>…</a:t>
            </a:r>
            <a:endParaRPr lang="ru-RU" sz="9600" dirty="0"/>
          </a:p>
        </p:txBody>
      </p:sp>
      <p:sp>
        <p:nvSpPr>
          <p:cNvPr id="13" name="Текст 17">
            <a:extLst>
              <a:ext uri="{FF2B5EF4-FFF2-40B4-BE49-F238E27FC236}">
                <a16:creationId xmlns:a16="http://schemas.microsoft.com/office/drawing/2014/main" id="{268F4669-9D00-054F-99F4-1DC1047C279E}"/>
              </a:ext>
            </a:extLst>
          </p:cNvPr>
          <p:cNvSpPr txBox="1">
            <a:spLocks/>
          </p:cNvSpPr>
          <p:nvPr/>
        </p:nvSpPr>
        <p:spPr>
          <a:xfrm>
            <a:off x="18585327" y="8529336"/>
            <a:ext cx="3422618" cy="8804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/>
              <a:t>Сервер 19</a:t>
            </a:r>
          </a:p>
        </p:txBody>
      </p:sp>
      <p:sp>
        <p:nvSpPr>
          <p:cNvPr id="14" name="Текст 17">
            <a:extLst>
              <a:ext uri="{FF2B5EF4-FFF2-40B4-BE49-F238E27FC236}">
                <a16:creationId xmlns:a16="http://schemas.microsoft.com/office/drawing/2014/main" id="{9A4EA44C-BFA6-AC48-9A8A-8E02EBA873CD}"/>
              </a:ext>
            </a:extLst>
          </p:cNvPr>
          <p:cNvSpPr txBox="1">
            <a:spLocks/>
          </p:cNvSpPr>
          <p:nvPr/>
        </p:nvSpPr>
        <p:spPr>
          <a:xfrm>
            <a:off x="18751755" y="2711454"/>
            <a:ext cx="2882116" cy="8804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/>
              <a:t>Сервер 1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214C753-AC1C-B849-B0C8-E62344A50A8E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14208664" y="6842017"/>
            <a:ext cx="3962311" cy="3215391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846A47A-E427-1640-9A20-EACE3877CB11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14208664" y="4384677"/>
            <a:ext cx="3962311" cy="245734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Текст 17">
            <a:extLst>
              <a:ext uri="{FF2B5EF4-FFF2-40B4-BE49-F238E27FC236}">
                <a16:creationId xmlns:a16="http://schemas.microsoft.com/office/drawing/2014/main" id="{8545F04C-F177-0340-89B3-659AD73EB31F}"/>
              </a:ext>
            </a:extLst>
          </p:cNvPr>
          <p:cNvSpPr txBox="1">
            <a:spLocks/>
          </p:cNvSpPr>
          <p:nvPr/>
        </p:nvSpPr>
        <p:spPr>
          <a:xfrm>
            <a:off x="14142713" y="5997619"/>
            <a:ext cx="4380912" cy="16081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/>
              <a:t>Логическая репликация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E93272B4-8B56-CF4B-811D-D7C00F4002C5}"/>
              </a:ext>
            </a:extLst>
          </p:cNvPr>
          <p:cNvSpPr txBox="1">
            <a:spLocks/>
          </p:cNvSpPr>
          <p:nvPr/>
        </p:nvSpPr>
        <p:spPr>
          <a:xfrm>
            <a:off x="10792129" y="8751558"/>
            <a:ext cx="3063885" cy="16664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/>
              <a:t>Сервер с данными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A782069-090D-3A4D-A779-FCB03B1C6A14}"/>
              </a:ext>
            </a:extLst>
          </p:cNvPr>
          <p:cNvGrpSpPr/>
          <p:nvPr/>
        </p:nvGrpSpPr>
        <p:grpSpPr>
          <a:xfrm>
            <a:off x="2557528" y="5029145"/>
            <a:ext cx="3948513" cy="3983579"/>
            <a:chOff x="3766362" y="7610872"/>
            <a:chExt cx="5845176" cy="501411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0B9ADEE-CA2F-A845-B480-2771516E2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0B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</a:extLst>
            </a:blip>
            <a:srcRect b="23418"/>
            <a:stretch/>
          </p:blipFill>
          <p:spPr>
            <a:xfrm>
              <a:off x="3766363" y="7610872"/>
              <a:ext cx="5845175" cy="4476353"/>
            </a:xfrm>
            <a:prstGeom prst="rect">
              <a:avLst/>
            </a:prstGeom>
          </p:spPr>
        </p:pic>
        <p:sp>
          <p:nvSpPr>
            <p:cNvPr id="29" name="Дуга 28">
              <a:extLst>
                <a:ext uri="{FF2B5EF4-FFF2-40B4-BE49-F238E27FC236}">
                  <a16:creationId xmlns:a16="http://schemas.microsoft.com/office/drawing/2014/main" id="{CA0632FA-A6B9-554A-BA49-01CD31B7E7FB}"/>
                </a:ext>
              </a:extLst>
            </p:cNvPr>
            <p:cNvSpPr/>
            <p:nvPr/>
          </p:nvSpPr>
          <p:spPr>
            <a:xfrm>
              <a:off x="3766362" y="8686800"/>
              <a:ext cx="5845175" cy="3938191"/>
            </a:xfrm>
            <a:prstGeom prst="arc">
              <a:avLst>
                <a:gd name="adj1" fmla="val 68103"/>
                <a:gd name="adj2" fmla="val 10571156"/>
              </a:avLst>
            </a:prstGeom>
            <a:ln w="635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Текст 17">
            <a:extLst>
              <a:ext uri="{FF2B5EF4-FFF2-40B4-BE49-F238E27FC236}">
                <a16:creationId xmlns:a16="http://schemas.microsoft.com/office/drawing/2014/main" id="{1B7B2926-9F6D-C140-8A04-ED29F165A193}"/>
              </a:ext>
            </a:extLst>
          </p:cNvPr>
          <p:cNvSpPr txBox="1">
            <a:spLocks/>
          </p:cNvSpPr>
          <p:nvPr/>
        </p:nvSpPr>
        <p:spPr>
          <a:xfrm>
            <a:off x="2942887" y="8643045"/>
            <a:ext cx="3063885" cy="16664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/>
              <a:t>Сервер с данными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7A826C65-14CB-5F4A-A7CE-87A5CA510E04}"/>
              </a:ext>
            </a:extLst>
          </p:cNvPr>
          <p:cNvCxnSpPr>
            <a:cxnSpLocks/>
            <a:stCxn id="27" idx="3"/>
            <a:endCxn id="6" idx="1"/>
          </p:cNvCxnSpPr>
          <p:nvPr/>
        </p:nvCxnSpPr>
        <p:spPr>
          <a:xfrm>
            <a:off x="6506041" y="6807315"/>
            <a:ext cx="3754111" cy="34702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Текст 17">
            <a:extLst>
              <a:ext uri="{FF2B5EF4-FFF2-40B4-BE49-F238E27FC236}">
                <a16:creationId xmlns:a16="http://schemas.microsoft.com/office/drawing/2014/main" id="{9AF09B9B-27D3-6442-873D-CB1652739440}"/>
              </a:ext>
            </a:extLst>
          </p:cNvPr>
          <p:cNvSpPr txBox="1">
            <a:spLocks/>
          </p:cNvSpPr>
          <p:nvPr/>
        </p:nvSpPr>
        <p:spPr>
          <a:xfrm>
            <a:off x="6515127" y="4495520"/>
            <a:ext cx="4380912" cy="16081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/>
              <a:t>Логическая репликация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25328C-6E2F-8F41-BF16-13B9CE0D1015}"/>
              </a:ext>
            </a:extLst>
          </p:cNvPr>
          <p:cNvSpPr txBox="1"/>
          <p:nvPr/>
        </p:nvSpPr>
        <p:spPr>
          <a:xfrm>
            <a:off x="959177" y="12685850"/>
            <a:ext cx="7104167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en" sz="5400" b="0" kern="1200" dirty="0" err="1">
                <a:solidFill>
                  <a:srgbClr val="1EB0CD"/>
                </a:solidFill>
                <a:latin typeface="MuseoSansCyrlBold"/>
              </a:rPr>
              <a:t>PGConf.Russia</a:t>
            </a:r>
            <a:r>
              <a:rPr lang="en" sz="5400" b="0" kern="1200" dirty="0">
                <a:solidFill>
                  <a:srgbClr val="1EB0CD"/>
                </a:solidFill>
                <a:latin typeface="MuseoSansCyrlBold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29684850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A42A5-B9B0-494D-83BB-80740121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Ситуация 3</a:t>
            </a: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8ECB51B4-547B-ED4E-9BCB-C9B7E06B7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/>
            <a:fld id="{2B00A24F-6DA0-0244-8DF8-96272B3EC9A7}" type="slidenum">
              <a:rPr lang="ru-RU" smtClean="0"/>
              <a:pPr defTabSz="1828800"/>
              <a:t>16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FE6958-0860-9641-AC49-980219E73E5E}"/>
              </a:ext>
            </a:extLst>
          </p:cNvPr>
          <p:cNvSpPr txBox="1"/>
          <p:nvPr/>
        </p:nvSpPr>
        <p:spPr>
          <a:xfrm>
            <a:off x="959177" y="12685850"/>
            <a:ext cx="7104167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en" sz="5400" b="0" kern="1200" dirty="0" err="1">
                <a:solidFill>
                  <a:srgbClr val="1EB0CD"/>
                </a:solidFill>
                <a:latin typeface="MuseoSansCyrlBold"/>
              </a:rPr>
              <a:t>PGConf.Russia</a:t>
            </a:r>
            <a:r>
              <a:rPr lang="en" sz="5400" b="0" kern="1200" dirty="0">
                <a:solidFill>
                  <a:srgbClr val="1EB0CD"/>
                </a:solidFill>
                <a:latin typeface="MuseoSansCyrlBold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4794506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" descr="Изображение">
            <a:extLst>
              <a:ext uri="{FF2B5EF4-FFF2-40B4-BE49-F238E27FC236}">
                <a16:creationId xmlns:a16="http://schemas.microsoft.com/office/drawing/2014/main" id="{0D8B4ADF-ACA4-394E-B254-97CDF375A1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46" t="34437" r="26581" b="3262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Старший менеджер…"/>
          <p:cNvSpPr txBox="1"/>
          <p:nvPr/>
        </p:nvSpPr>
        <p:spPr>
          <a:xfrm>
            <a:off x="2187295" y="4382420"/>
            <a:ext cx="11664896" cy="3275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8" tIns="71438" rIns="71438" bIns="71438">
            <a:noAutofit/>
          </a:bodyPr>
          <a:lstStyle/>
          <a:p>
            <a:pPr marL="25400" indent="-25400" algn="l" defTabSz="821532">
              <a:lnSpc>
                <a:spcPct val="120000"/>
              </a:lnSpc>
              <a:defRPr sz="6000">
                <a:solidFill>
                  <a:srgbClr val="FFFFFF"/>
                </a:solidFill>
              </a:defRPr>
            </a:pPr>
            <a:r>
              <a:rPr lang="ru-RU" sz="6000" b="0" dirty="0">
                <a:solidFill>
                  <a:srgbClr val="1F282C"/>
                </a:solidFill>
                <a:latin typeface="Museo Sans Cyrl 500" panose="02000000000000000000" pitchFamily="2" charset="0"/>
              </a:rPr>
              <a:t>Администратор баз данных</a:t>
            </a:r>
            <a:endParaRPr sz="6000" b="0" dirty="0">
              <a:solidFill>
                <a:srgbClr val="1F282C"/>
              </a:solidFill>
              <a:latin typeface="Museo Sans Cyrl 500" panose="02000000000000000000" pitchFamily="2" charset="0"/>
            </a:endParaRPr>
          </a:p>
        </p:txBody>
      </p:sp>
      <p:sp>
        <p:nvSpPr>
          <p:cNvPr id="620" name="Федор…"/>
          <p:cNvSpPr txBox="1"/>
          <p:nvPr/>
        </p:nvSpPr>
        <p:spPr>
          <a:xfrm>
            <a:off x="2191355" y="1519759"/>
            <a:ext cx="10393240" cy="1683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8" tIns="71438" rIns="71438" bIns="71438" anchor="ctr">
            <a:noAutofit/>
          </a:bodyPr>
          <a:lstStyle/>
          <a:p>
            <a:pPr algn="l" defTabSz="821532">
              <a:defRPr sz="10000">
                <a:latin typeface="Museo Sans Cyrl 900"/>
                <a:ea typeface="Museo Sans Cyrl 900"/>
                <a:cs typeface="Museo Sans Cyrl 900"/>
                <a:sym typeface="Museo Sans Cyrl 900"/>
              </a:defRPr>
            </a:pPr>
            <a:r>
              <a:rPr lang="ru-RU" sz="10000" dirty="0" err="1">
                <a:solidFill>
                  <a:schemeClr val="bg1"/>
                </a:solidFill>
              </a:rPr>
              <a:t>Чувашов</a:t>
            </a:r>
            <a:r>
              <a:rPr lang="ru-RU" sz="10000" dirty="0">
                <a:solidFill>
                  <a:schemeClr val="bg1"/>
                </a:solidFill>
              </a:rPr>
              <a:t> Иван</a:t>
            </a:r>
            <a:endParaRPr sz="10000" dirty="0">
              <a:solidFill>
                <a:schemeClr val="bg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2AD23A8-2AB3-7D43-A649-BE5025189809}"/>
              </a:ext>
            </a:extLst>
          </p:cNvPr>
          <p:cNvGrpSpPr/>
          <p:nvPr/>
        </p:nvGrpSpPr>
        <p:grpSpPr>
          <a:xfrm>
            <a:off x="2272037" y="8221566"/>
            <a:ext cx="17159024" cy="2330382"/>
            <a:chOff x="2272037" y="9072112"/>
            <a:chExt cx="17159024" cy="2330382"/>
          </a:xfrm>
        </p:grpSpPr>
        <p:sp>
          <p:nvSpPr>
            <p:cNvPr id="622" name="ivanov@calltouch.net"/>
            <p:cNvSpPr txBox="1"/>
            <p:nvPr/>
          </p:nvSpPr>
          <p:spPr>
            <a:xfrm>
              <a:off x="3215685" y="9072112"/>
              <a:ext cx="8075868" cy="1067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8" tIns="71438" rIns="71438" bIns="71438" numCol="1" anchor="ctr">
              <a:spAutoFit/>
            </a:bodyPr>
            <a:lstStyle>
              <a:lvl1pPr defTabSz="821531">
                <a:defRPr sz="5000">
                  <a:solidFill>
                    <a:srgbClr val="FFFFFF"/>
                  </a:solidFill>
                  <a:latin typeface="Museo Sans Cyrl 700"/>
                  <a:ea typeface="Museo Sans Cyrl 700"/>
                  <a:cs typeface="Museo Sans Cyrl 700"/>
                  <a:sym typeface="Museo Sans Cyrl 700"/>
                </a:defRPr>
              </a:lvl1pPr>
            </a:lstStyle>
            <a:p>
              <a:pPr algn="l"/>
              <a:r>
                <a:rPr lang="ru-RU" sz="6000" dirty="0"/>
                <a:t>+7 (9</a:t>
              </a:r>
              <a:r>
                <a:rPr lang="en-US" sz="6000" dirty="0"/>
                <a:t>63</a:t>
              </a:r>
              <a:r>
                <a:rPr lang="ru-RU" sz="6000" dirty="0"/>
                <a:t>) </a:t>
              </a:r>
              <a:r>
                <a:rPr lang="en-US" sz="6000" dirty="0"/>
                <a:t>311-07-73</a:t>
              </a:r>
              <a:endParaRPr sz="6000" dirty="0"/>
            </a:p>
          </p:txBody>
        </p:sp>
        <p:sp>
          <p:nvSpPr>
            <p:cNvPr id="623" name="facebook.com/fedori2"/>
            <p:cNvSpPr txBox="1"/>
            <p:nvPr/>
          </p:nvSpPr>
          <p:spPr>
            <a:xfrm>
              <a:off x="3215685" y="10334893"/>
              <a:ext cx="16215376" cy="1067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8" tIns="71438" rIns="71438" bIns="71438" numCol="1" anchor="ctr">
              <a:spAutoFit/>
            </a:bodyPr>
            <a:lstStyle>
              <a:lvl1pPr defTabSz="821531">
                <a:defRPr sz="5000">
                  <a:solidFill>
                    <a:srgbClr val="FFFFFF"/>
                  </a:solidFill>
                  <a:latin typeface="Museo Sans Cyrl 700"/>
                  <a:ea typeface="Museo Sans Cyrl 700"/>
                  <a:cs typeface="Museo Sans Cyrl 700"/>
                  <a:sym typeface="Museo Sans Cyrl 700"/>
                </a:defRPr>
              </a:lvl1pPr>
            </a:lstStyle>
            <a:p>
              <a:pPr algn="l"/>
              <a:r>
                <a:rPr lang="en-US" sz="6000" dirty="0" err="1"/>
                <a:t>chuvashovin@gmail.com</a:t>
              </a:r>
              <a:endParaRPr sz="6000" dirty="0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5EA9B64-EBA8-F143-A8B9-7B35E3E34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2037" y="9283869"/>
              <a:ext cx="644088" cy="644088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8E007999-259A-0A48-B674-104547D5F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2037" y="10616761"/>
              <a:ext cx="644089" cy="644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91314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Номер слайда 124">
            <a:extLst>
              <a:ext uri="{FF2B5EF4-FFF2-40B4-BE49-F238E27FC236}">
                <a16:creationId xmlns:a16="http://schemas.microsoft.com/office/drawing/2014/main" id="{3C342000-5902-8849-A5CA-4710CA9B3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/>
            <a:fld id="{2B00A24F-6DA0-0244-8DF8-96272B3EC9A7}" type="slidenum">
              <a:rPr lang="ru-RU" smtClean="0"/>
              <a:pPr defTabSz="1828800"/>
              <a:t>2</a:t>
            </a:fld>
            <a:endParaRPr lang="ru-RU"/>
          </a:p>
        </p:txBody>
      </p:sp>
      <p:pic>
        <p:nvPicPr>
          <p:cNvPr id="2049" name="Picture 1" descr="page2image38048848">
            <a:extLst>
              <a:ext uri="{FF2B5EF4-FFF2-40B4-BE49-F238E27FC236}">
                <a16:creationId xmlns:a16="http://schemas.microsoft.com/office/drawing/2014/main" id="{C9F6DE7C-6BF7-BF4B-9AFE-88933628B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315" y="755651"/>
            <a:ext cx="7974934" cy="797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EB4309-8FD6-8B48-B048-43CBF0D3CCC3}"/>
              </a:ext>
            </a:extLst>
          </p:cNvPr>
          <p:cNvSpPr txBox="1"/>
          <p:nvPr/>
        </p:nvSpPr>
        <p:spPr>
          <a:xfrm>
            <a:off x="6187782" y="9125089"/>
            <a:ext cx="12192000" cy="31700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ru-RU" sz="4000" dirty="0" err="1">
                <a:solidFill>
                  <a:srgbClr val="0084E0"/>
                </a:solidFill>
                <a:effectLst/>
                <a:latin typeface="ArialMT"/>
              </a:rPr>
              <a:t>Чувашов</a:t>
            </a:r>
            <a:r>
              <a:rPr lang="ru-RU" sz="4000" dirty="0">
                <a:solidFill>
                  <a:srgbClr val="0084E0"/>
                </a:solidFill>
                <a:effectLst/>
                <a:latin typeface="ArialMT"/>
              </a:rPr>
              <a:t> Иван </a:t>
            </a:r>
            <a:endParaRPr lang="ru-RU" dirty="0">
              <a:effectLst/>
            </a:endParaRPr>
          </a:p>
          <a:p>
            <a:r>
              <a:rPr lang="en" sz="3200" dirty="0">
                <a:effectLst/>
                <a:latin typeface="ArialMT"/>
              </a:rPr>
              <a:t>SQL </a:t>
            </a:r>
            <a:r>
              <a:rPr lang="ru-RU" sz="3200" dirty="0">
                <a:effectLst/>
                <a:latin typeface="ArialMT"/>
              </a:rPr>
              <a:t>разработчик – 1</a:t>
            </a:r>
            <a:r>
              <a:rPr lang="en-US" sz="3200" dirty="0">
                <a:effectLst/>
                <a:latin typeface="ArialMT"/>
              </a:rPr>
              <a:t>5</a:t>
            </a:r>
            <a:r>
              <a:rPr lang="ru-RU" sz="3200" dirty="0">
                <a:effectLst/>
                <a:latin typeface="ArialMT"/>
              </a:rPr>
              <a:t> лет</a:t>
            </a:r>
            <a:br>
              <a:rPr lang="ru-RU" sz="3200" dirty="0">
                <a:effectLst/>
                <a:latin typeface="ArialMT"/>
              </a:rPr>
            </a:br>
            <a:r>
              <a:rPr lang="ru-RU" sz="3200" dirty="0">
                <a:effectLst/>
                <a:latin typeface="ArialMT"/>
              </a:rPr>
              <a:t>Архитектор баз данных – </a:t>
            </a:r>
            <a:r>
              <a:rPr lang="en-US" sz="3200" dirty="0">
                <a:effectLst/>
                <a:latin typeface="ArialMT"/>
              </a:rPr>
              <a:t>9</a:t>
            </a:r>
            <a:r>
              <a:rPr lang="ru-RU" sz="3200" dirty="0">
                <a:effectLst/>
                <a:latin typeface="ArialMT"/>
              </a:rPr>
              <a:t> лет</a:t>
            </a:r>
            <a:br>
              <a:rPr lang="ru-RU" sz="3200" dirty="0">
                <a:effectLst/>
                <a:latin typeface="ArialMT"/>
              </a:rPr>
            </a:br>
            <a:r>
              <a:rPr lang="en" sz="3200" dirty="0">
                <a:effectLst/>
                <a:latin typeface="ArialMT"/>
              </a:rPr>
              <a:t>DBA PostgreSQL – 7 </a:t>
            </a:r>
            <a:r>
              <a:rPr lang="ru-RU" sz="3200" dirty="0">
                <a:effectLst/>
                <a:latin typeface="ArialMT"/>
              </a:rPr>
              <a:t>лет</a:t>
            </a:r>
            <a:br>
              <a:rPr lang="ru-RU" sz="3200" dirty="0">
                <a:effectLst/>
                <a:latin typeface="ArialMT"/>
              </a:rPr>
            </a:br>
            <a:r>
              <a:rPr lang="ru-RU" sz="3200" dirty="0">
                <a:effectLst/>
                <a:latin typeface="ArialMT"/>
              </a:rPr>
              <a:t>Сертификат «Администратор </a:t>
            </a:r>
            <a:r>
              <a:rPr lang="en" sz="3200" dirty="0">
                <a:effectLst/>
                <a:latin typeface="ArialMT"/>
              </a:rPr>
              <a:t>PostgreSQL. </a:t>
            </a:r>
            <a:r>
              <a:rPr lang="ru-RU" sz="3200" dirty="0">
                <a:effectLst/>
                <a:latin typeface="ArialMT"/>
              </a:rPr>
              <a:t>Эксперт» </a:t>
            </a:r>
            <a:endParaRPr lang="ru-RU" dirty="0">
              <a:effectLst/>
            </a:endParaRPr>
          </a:p>
          <a:p>
            <a:r>
              <a:rPr lang="ru-RU" sz="3200" dirty="0">
                <a:effectLst/>
                <a:latin typeface="ArialMT"/>
              </a:rPr>
              <a:t>(</a:t>
            </a:r>
            <a:r>
              <a:rPr lang="en" sz="3200" dirty="0">
                <a:effectLst/>
                <a:latin typeface="ArialMT"/>
              </a:rPr>
              <a:t>DBA1-10, DBA2-10, DBA3-10, QPT-10)</a:t>
            </a:r>
            <a:endParaRPr lang="ru-RU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62C388-4FB1-7446-93F5-362A0AFDAB2B}"/>
              </a:ext>
            </a:extLst>
          </p:cNvPr>
          <p:cNvSpPr txBox="1"/>
          <p:nvPr/>
        </p:nvSpPr>
        <p:spPr>
          <a:xfrm>
            <a:off x="959177" y="12685850"/>
            <a:ext cx="7104167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en" sz="5400" b="0" kern="1200" dirty="0" err="1">
                <a:solidFill>
                  <a:srgbClr val="1EB0CD"/>
                </a:solidFill>
                <a:latin typeface="MuseoSansCyrlBold"/>
              </a:rPr>
              <a:t>PGConf.Russia</a:t>
            </a:r>
            <a:r>
              <a:rPr lang="en" sz="5400" b="0" kern="1200" dirty="0">
                <a:solidFill>
                  <a:srgbClr val="1EB0CD"/>
                </a:solidFill>
                <a:latin typeface="MuseoSansCyrlBold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1779228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4BA066-EED9-4642-8006-1ADD88AC7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такое </a:t>
            </a:r>
            <a:r>
              <a:rPr lang="en-US" dirty="0" err="1"/>
              <a:t>CallTouch</a:t>
            </a:r>
            <a:r>
              <a:rPr lang="ru-RU" dirty="0"/>
              <a:t>? Чем мы занимаемся</a:t>
            </a:r>
          </a:p>
        </p:txBody>
      </p:sp>
      <p:sp>
        <p:nvSpPr>
          <p:cNvPr id="125" name="Номер слайда 124">
            <a:extLst>
              <a:ext uri="{FF2B5EF4-FFF2-40B4-BE49-F238E27FC236}">
                <a16:creationId xmlns:a16="http://schemas.microsoft.com/office/drawing/2014/main" id="{3C342000-5902-8849-A5CA-4710CA9B3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/>
            <a:fld id="{2B00A24F-6DA0-0244-8DF8-96272B3EC9A7}" type="slidenum">
              <a:rPr lang="ru-RU" smtClean="0"/>
              <a:pPr defTabSz="1828800"/>
              <a:t>3</a:t>
            </a:fld>
            <a:endParaRPr lang="ru-RU"/>
          </a:p>
        </p:txBody>
      </p:sp>
      <p:sp>
        <p:nvSpPr>
          <p:cNvPr id="6" name="Текст 17">
            <a:extLst>
              <a:ext uri="{FF2B5EF4-FFF2-40B4-BE49-F238E27FC236}">
                <a16:creationId xmlns:a16="http://schemas.microsoft.com/office/drawing/2014/main" id="{967BC3B3-5F3C-0F4D-8F11-E81734F59858}"/>
              </a:ext>
            </a:extLst>
          </p:cNvPr>
          <p:cNvSpPr txBox="1">
            <a:spLocks/>
          </p:cNvSpPr>
          <p:nvPr/>
        </p:nvSpPr>
        <p:spPr>
          <a:xfrm>
            <a:off x="2146300" y="4760495"/>
            <a:ext cx="20764500" cy="49169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" sz="5400" dirty="0" err="1">
                <a:solidFill>
                  <a:srgbClr val="1EB0CD"/>
                </a:solidFill>
                <a:latin typeface="MuseoSansCyrlBold"/>
              </a:rPr>
              <a:t>Calltouch</a:t>
            </a:r>
            <a:r>
              <a:rPr lang="en" sz="5400" dirty="0">
                <a:solidFill>
                  <a:srgbClr val="1EB0CD"/>
                </a:solidFill>
                <a:latin typeface="MuseoSansCyrlBold"/>
              </a:rPr>
              <a:t> – </a:t>
            </a:r>
            <a:r>
              <a:rPr lang="ru-RU" sz="5400" dirty="0">
                <a:solidFill>
                  <a:srgbClr val="1EB0CD"/>
                </a:solidFill>
                <a:latin typeface="MuseoSansCyrlBold"/>
              </a:rPr>
              <a:t>это сервис сквозной аналитики, </a:t>
            </a:r>
            <a:r>
              <a:rPr lang="ru-RU" sz="5400" dirty="0" err="1">
                <a:solidFill>
                  <a:srgbClr val="1EB0CD"/>
                </a:solidFill>
                <a:latin typeface="MuseoSansCyrlBold"/>
              </a:rPr>
              <a:t>коллтрекинга</a:t>
            </a:r>
            <a:r>
              <a:rPr lang="ru-RU" sz="5400" dirty="0">
                <a:solidFill>
                  <a:srgbClr val="1EB0CD"/>
                </a:solidFill>
                <a:latin typeface="MuseoSansCyrlBold"/>
              </a:rPr>
              <a:t> и управления рекламой.</a:t>
            </a:r>
            <a:endParaRPr lang="en-US" sz="5400" dirty="0">
              <a:solidFill>
                <a:srgbClr val="1EB0CD"/>
              </a:solidFill>
              <a:latin typeface="MuseoSansCyrlBold"/>
            </a:endParaRPr>
          </a:p>
          <a:p>
            <a:pPr marL="0" indent="0">
              <a:buNone/>
            </a:pPr>
            <a:endParaRPr lang="ru-RU" sz="5400" dirty="0">
              <a:solidFill>
                <a:srgbClr val="1EB0CD"/>
              </a:solidFill>
              <a:latin typeface="MuseoSansCyrlBold"/>
            </a:endParaRPr>
          </a:p>
          <a:p>
            <a:pPr marL="0" indent="0">
              <a:buNone/>
            </a:pPr>
            <a:r>
              <a:rPr lang="ru-RU" sz="5400" dirty="0"/>
              <a:t>Позволяет собирать, анализировать и визуализировать любые данные для повышения эффективности маркетинга, продаж и бизнес-процессов компании.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2EF70-A6D1-0548-8ADF-B26121BDA093}"/>
              </a:ext>
            </a:extLst>
          </p:cNvPr>
          <p:cNvSpPr txBox="1"/>
          <p:nvPr/>
        </p:nvSpPr>
        <p:spPr>
          <a:xfrm>
            <a:off x="959177" y="12685850"/>
            <a:ext cx="7104167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en" sz="5400" b="0" kern="1200" dirty="0" err="1">
                <a:solidFill>
                  <a:srgbClr val="1EB0CD"/>
                </a:solidFill>
                <a:latin typeface="MuseoSansCyrlBold"/>
              </a:rPr>
              <a:t>PGConf.Russia</a:t>
            </a:r>
            <a:r>
              <a:rPr lang="en" sz="5400" b="0" kern="1200" dirty="0">
                <a:solidFill>
                  <a:srgbClr val="1EB0CD"/>
                </a:solidFill>
                <a:latin typeface="MuseoSansCyrlBold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3457099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338F7E10-704D-1E42-B1DF-0336360D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Данные</a:t>
            </a:r>
          </a:p>
        </p:txBody>
      </p:sp>
      <p:sp>
        <p:nvSpPr>
          <p:cNvPr id="79" name="Номер слайда 78">
            <a:extLst>
              <a:ext uri="{FF2B5EF4-FFF2-40B4-BE49-F238E27FC236}">
                <a16:creationId xmlns:a16="http://schemas.microsoft.com/office/drawing/2014/main" id="{8A02C454-C5AE-EE44-9FA6-0B5A1D651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/>
            <a:fld id="{2B00A24F-6DA0-0244-8DF8-96272B3EC9A7}" type="slidenum">
              <a:rPr lang="ru-RU" smtClean="0"/>
              <a:pPr defTabSz="1828800"/>
              <a:t>4</a:t>
            </a:fld>
            <a:endParaRPr lang="ru-RU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F22B978-FDF8-5A45-91E2-CBC2A0DB5952}"/>
              </a:ext>
            </a:extLst>
          </p:cNvPr>
          <p:cNvGrpSpPr/>
          <p:nvPr/>
        </p:nvGrpSpPr>
        <p:grpSpPr>
          <a:xfrm>
            <a:off x="2664638" y="3479800"/>
            <a:ext cx="5845175" cy="8054974"/>
            <a:chOff x="17095013" y="4013200"/>
            <a:chExt cx="5845175" cy="8054974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EBE066D-B2B1-E746-8E89-A4E1977BD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95013" y="4013200"/>
              <a:ext cx="5845175" cy="5845175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848B9A9-3096-8A47-9844-BB1F2919A8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0B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</a:extLst>
            </a:blip>
            <a:srcRect t="50000"/>
            <a:stretch/>
          </p:blipFill>
          <p:spPr>
            <a:xfrm>
              <a:off x="17095013" y="9145587"/>
              <a:ext cx="5845175" cy="2922587"/>
            </a:xfrm>
            <a:prstGeom prst="rect">
              <a:avLst/>
            </a:prstGeom>
          </p:spPr>
        </p:pic>
      </p:grpSp>
      <p:sp>
        <p:nvSpPr>
          <p:cNvPr id="26" name="Текст 17">
            <a:extLst>
              <a:ext uri="{FF2B5EF4-FFF2-40B4-BE49-F238E27FC236}">
                <a16:creationId xmlns:a16="http://schemas.microsoft.com/office/drawing/2014/main" id="{4CEEA545-0DDE-9049-8231-A62C75F11C01}"/>
              </a:ext>
            </a:extLst>
          </p:cNvPr>
          <p:cNvSpPr txBox="1">
            <a:spLocks/>
          </p:cNvSpPr>
          <p:nvPr/>
        </p:nvSpPr>
        <p:spPr>
          <a:xfrm>
            <a:off x="9595663" y="4672806"/>
            <a:ext cx="14430375" cy="7119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spcAft>
                <a:spcPts val="2400"/>
              </a:spcAft>
              <a:buNone/>
            </a:pPr>
            <a:r>
              <a:rPr lang="ru-RU" sz="6000" dirty="0">
                <a:solidFill>
                  <a:srgbClr val="1EB0CD"/>
                </a:solidFill>
                <a:latin typeface="MuseoSansCyrlBold"/>
              </a:rPr>
              <a:t>Количество кластеров </a:t>
            </a:r>
            <a:r>
              <a:rPr lang="en-US" sz="6000" dirty="0">
                <a:solidFill>
                  <a:srgbClr val="1EB0CD"/>
                </a:solidFill>
                <a:latin typeface="MuseoSansCyrlBold"/>
              </a:rPr>
              <a:t>PostgreSQL</a:t>
            </a:r>
            <a:r>
              <a:rPr lang="ru-RU" sz="6000" dirty="0">
                <a:solidFill>
                  <a:srgbClr val="1EB0CD"/>
                </a:solidFill>
                <a:latin typeface="MuseoSansCyrlBold"/>
              </a:rPr>
              <a:t> </a:t>
            </a:r>
            <a:r>
              <a:rPr lang="ru-RU" sz="6000" dirty="0"/>
              <a:t>- </a:t>
            </a:r>
            <a:r>
              <a:rPr lang="ru-RU" sz="6000" b="1" dirty="0"/>
              <a:t>34</a:t>
            </a:r>
          </a:p>
          <a:p>
            <a:pPr marL="0" indent="0">
              <a:spcBef>
                <a:spcPts val="2200"/>
              </a:spcBef>
              <a:spcAft>
                <a:spcPts val="2400"/>
              </a:spcAft>
              <a:buNone/>
            </a:pPr>
            <a:r>
              <a:rPr lang="ru-RU" sz="6000" dirty="0">
                <a:solidFill>
                  <a:srgbClr val="1EB0CD"/>
                </a:solidFill>
                <a:latin typeface="MuseoSansCyrlBold"/>
              </a:rPr>
              <a:t>Общий объем данных </a:t>
            </a:r>
            <a:r>
              <a:rPr lang="en-US" sz="6000" dirty="0"/>
              <a:t>~</a:t>
            </a:r>
            <a:r>
              <a:rPr lang="en-US" sz="6000" b="1" dirty="0"/>
              <a:t>80</a:t>
            </a:r>
            <a:r>
              <a:rPr lang="ru-RU" sz="6000" b="1" dirty="0"/>
              <a:t>ТБ </a:t>
            </a:r>
            <a:r>
              <a:rPr lang="ru-RU" sz="6000" dirty="0"/>
              <a:t>данных</a:t>
            </a:r>
          </a:p>
          <a:p>
            <a:pPr marL="0" indent="0">
              <a:spcBef>
                <a:spcPts val="2200"/>
              </a:spcBef>
              <a:spcAft>
                <a:spcPts val="1000"/>
              </a:spcAft>
              <a:buNone/>
            </a:pPr>
            <a:r>
              <a:rPr lang="ru-RU" sz="6000" dirty="0">
                <a:solidFill>
                  <a:srgbClr val="1EB0CD"/>
                </a:solidFill>
                <a:latin typeface="MuseoSansCyrlBold"/>
              </a:rPr>
              <a:t>Среднее количество транзакций в секунду</a:t>
            </a:r>
            <a:r>
              <a:rPr lang="ru-RU" sz="6000" dirty="0"/>
              <a:t> 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US" sz="6000" dirty="0"/>
              <a:t>~ </a:t>
            </a:r>
            <a:r>
              <a:rPr lang="en-US" sz="6000" b="1" dirty="0"/>
              <a:t>60</a:t>
            </a:r>
            <a:r>
              <a:rPr lang="ru-RU" sz="6000" b="1" dirty="0" err="1"/>
              <a:t>тыс</a:t>
            </a:r>
            <a:endParaRPr lang="ru-RU" sz="6000" b="1" dirty="0"/>
          </a:p>
          <a:p>
            <a:pPr marL="0" indent="0">
              <a:spcAft>
                <a:spcPts val="2400"/>
              </a:spcAft>
              <a:buNone/>
            </a:pPr>
            <a:r>
              <a:rPr lang="ru-RU" sz="6000" dirty="0">
                <a:solidFill>
                  <a:srgbClr val="1EB0CD"/>
                </a:solidFill>
                <a:latin typeface="MuseoSansCyrlBold"/>
              </a:rPr>
              <a:t>Версии </a:t>
            </a:r>
            <a:r>
              <a:rPr lang="en-US" sz="6000" dirty="0">
                <a:solidFill>
                  <a:srgbClr val="1EB0CD"/>
                </a:solidFill>
                <a:latin typeface="MuseoSansCyrlBold"/>
              </a:rPr>
              <a:t>PostgreSQL </a:t>
            </a:r>
            <a:r>
              <a:rPr lang="ru-RU" sz="6000" b="1" dirty="0"/>
              <a:t>от 9.6 до 13 версии</a:t>
            </a:r>
          </a:p>
          <a:p>
            <a:pPr marL="0" indent="0">
              <a:buNone/>
            </a:pPr>
            <a:endParaRPr lang="ru-RU" sz="6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39DB5A-1AD2-D941-BB82-2023A80E38B1}"/>
              </a:ext>
            </a:extLst>
          </p:cNvPr>
          <p:cNvSpPr txBox="1"/>
          <p:nvPr/>
        </p:nvSpPr>
        <p:spPr>
          <a:xfrm>
            <a:off x="959177" y="12685850"/>
            <a:ext cx="7104167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en" sz="5400" b="0" kern="1200" dirty="0" err="1">
                <a:solidFill>
                  <a:srgbClr val="1EB0CD"/>
                </a:solidFill>
                <a:latin typeface="MuseoSansCyrlBold"/>
              </a:rPr>
              <a:t>PGConf.Russia</a:t>
            </a:r>
            <a:r>
              <a:rPr lang="en" sz="5400" b="0" kern="1200" dirty="0">
                <a:solidFill>
                  <a:srgbClr val="1EB0CD"/>
                </a:solidFill>
                <a:latin typeface="MuseoSansCyrlBold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63819679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338F7E10-704D-1E42-B1DF-0336360D2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Пользовательские данные</a:t>
            </a:r>
          </a:p>
        </p:txBody>
      </p:sp>
      <p:sp>
        <p:nvSpPr>
          <p:cNvPr id="79" name="Номер слайда 78">
            <a:extLst>
              <a:ext uri="{FF2B5EF4-FFF2-40B4-BE49-F238E27FC236}">
                <a16:creationId xmlns:a16="http://schemas.microsoft.com/office/drawing/2014/main" id="{8A02C454-C5AE-EE44-9FA6-0B5A1D651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/>
            <a:fld id="{2B00A24F-6DA0-0244-8DF8-96272B3EC9A7}" type="slidenum">
              <a:rPr lang="ru-RU" smtClean="0"/>
              <a:pPr defTabSz="1828800"/>
              <a:t>5</a:t>
            </a:fld>
            <a:endParaRPr lang="ru-RU"/>
          </a:p>
        </p:txBody>
      </p:sp>
      <p:sp>
        <p:nvSpPr>
          <p:cNvPr id="26" name="Текст 17">
            <a:extLst>
              <a:ext uri="{FF2B5EF4-FFF2-40B4-BE49-F238E27FC236}">
                <a16:creationId xmlns:a16="http://schemas.microsoft.com/office/drawing/2014/main" id="{4CEEA545-0DDE-9049-8231-A62C75F11C01}"/>
              </a:ext>
            </a:extLst>
          </p:cNvPr>
          <p:cNvSpPr txBox="1">
            <a:spLocks/>
          </p:cNvSpPr>
          <p:nvPr/>
        </p:nvSpPr>
        <p:spPr>
          <a:xfrm>
            <a:off x="17667694" y="2827142"/>
            <a:ext cx="6716306" cy="104157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200"/>
              </a:spcBef>
              <a:spcAft>
                <a:spcPts val="2400"/>
              </a:spcAft>
              <a:buNone/>
            </a:pPr>
            <a:r>
              <a:rPr lang="ru-RU" sz="6000" dirty="0">
                <a:solidFill>
                  <a:srgbClr val="1EB0CD"/>
                </a:solidFill>
                <a:latin typeface="MuseoSansCyrlBold"/>
              </a:rPr>
              <a:t>Количество кластеров </a:t>
            </a:r>
            <a:r>
              <a:rPr lang="en-US" sz="6000" dirty="0">
                <a:solidFill>
                  <a:srgbClr val="1EB0CD"/>
                </a:solidFill>
                <a:latin typeface="MuseoSansCyrlBold"/>
              </a:rPr>
              <a:t>PostgreSQL</a:t>
            </a:r>
            <a:r>
              <a:rPr lang="ru-RU" sz="6000" dirty="0">
                <a:solidFill>
                  <a:srgbClr val="1EB0CD"/>
                </a:solidFill>
                <a:latin typeface="MuseoSansCyrlBold"/>
              </a:rPr>
              <a:t> </a:t>
            </a:r>
            <a:r>
              <a:rPr lang="ru-RU" sz="6000" dirty="0"/>
              <a:t>- </a:t>
            </a:r>
            <a:r>
              <a:rPr lang="ru-RU" sz="6000" b="1" dirty="0"/>
              <a:t>20</a:t>
            </a:r>
          </a:p>
          <a:p>
            <a:pPr marL="0" indent="0">
              <a:spcBef>
                <a:spcPts val="2200"/>
              </a:spcBef>
              <a:spcAft>
                <a:spcPts val="2400"/>
              </a:spcAft>
              <a:buNone/>
            </a:pPr>
            <a:r>
              <a:rPr lang="ru-RU" sz="6000" dirty="0">
                <a:solidFill>
                  <a:srgbClr val="1EB0CD"/>
                </a:solidFill>
                <a:latin typeface="MuseoSansCyrlBold"/>
              </a:rPr>
              <a:t>Макс размер </a:t>
            </a:r>
            <a:r>
              <a:rPr lang="ru-RU" sz="6000" dirty="0" err="1">
                <a:solidFill>
                  <a:srgbClr val="1EB0CD"/>
                </a:solidFill>
                <a:latin typeface="MuseoSansCyrlBold"/>
              </a:rPr>
              <a:t>ноды</a:t>
            </a:r>
            <a:r>
              <a:rPr lang="ru-RU" sz="6000" dirty="0">
                <a:solidFill>
                  <a:srgbClr val="1EB0CD"/>
                </a:solidFill>
                <a:latin typeface="MuseoSansCyrlBold"/>
              </a:rPr>
              <a:t> </a:t>
            </a:r>
            <a:r>
              <a:rPr lang="en-US" sz="6000" dirty="0"/>
              <a:t>~</a:t>
            </a:r>
            <a:r>
              <a:rPr lang="ru-RU" sz="6000" b="1" dirty="0"/>
              <a:t>12ТБ </a:t>
            </a:r>
            <a:r>
              <a:rPr lang="ru-RU" sz="6000" dirty="0"/>
              <a:t>данных</a:t>
            </a:r>
          </a:p>
          <a:p>
            <a:pPr marL="0" indent="0">
              <a:spcBef>
                <a:spcPts val="2200"/>
              </a:spcBef>
              <a:spcAft>
                <a:spcPts val="1000"/>
              </a:spcAft>
              <a:buNone/>
            </a:pPr>
            <a:r>
              <a:rPr lang="ru-RU" sz="6000" dirty="0">
                <a:solidFill>
                  <a:srgbClr val="1EB0CD"/>
                </a:solidFill>
                <a:latin typeface="MuseoSansCyrlBold"/>
              </a:rPr>
              <a:t>Среднее количество транзакций в секунду</a:t>
            </a:r>
            <a:r>
              <a:rPr lang="ru-RU" sz="6000" dirty="0"/>
              <a:t> </a:t>
            </a:r>
            <a:r>
              <a:rPr lang="en-US" sz="6000" dirty="0"/>
              <a:t>~ </a:t>
            </a:r>
            <a:r>
              <a:rPr lang="ru-RU" sz="6000" b="1" dirty="0"/>
              <a:t>45тыс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8DCE285-AD5B-6946-BAB0-671BB193C499}"/>
              </a:ext>
            </a:extLst>
          </p:cNvPr>
          <p:cNvGrpSpPr/>
          <p:nvPr/>
        </p:nvGrpSpPr>
        <p:grpSpPr>
          <a:xfrm>
            <a:off x="13391155" y="2266951"/>
            <a:ext cx="3948513" cy="5014119"/>
            <a:chOff x="3766362" y="7610872"/>
            <a:chExt cx="5845176" cy="5014119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EBE066D-B2B1-E746-8E89-A4E1977BD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0B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</a:extLst>
            </a:blip>
            <a:srcRect b="23418"/>
            <a:stretch/>
          </p:blipFill>
          <p:spPr>
            <a:xfrm>
              <a:off x="3766363" y="7610872"/>
              <a:ext cx="5845175" cy="4476353"/>
            </a:xfrm>
            <a:prstGeom prst="rect">
              <a:avLst/>
            </a:prstGeom>
          </p:spPr>
        </p:pic>
        <p:sp>
          <p:nvSpPr>
            <p:cNvPr id="2" name="Дуга 1">
              <a:extLst>
                <a:ext uri="{FF2B5EF4-FFF2-40B4-BE49-F238E27FC236}">
                  <a16:creationId xmlns:a16="http://schemas.microsoft.com/office/drawing/2014/main" id="{D3B721A9-4D1E-1744-BA78-D9B4A22BD7B9}"/>
                </a:ext>
              </a:extLst>
            </p:cNvPr>
            <p:cNvSpPr/>
            <p:nvPr/>
          </p:nvSpPr>
          <p:spPr>
            <a:xfrm>
              <a:off x="3766362" y="8686800"/>
              <a:ext cx="5845175" cy="3938191"/>
            </a:xfrm>
            <a:prstGeom prst="arc">
              <a:avLst>
                <a:gd name="adj1" fmla="val 68103"/>
                <a:gd name="adj2" fmla="val 10571156"/>
              </a:avLst>
            </a:prstGeom>
            <a:ln w="635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ED820AC-B7E0-2343-8FEC-FD0B8720E50D}"/>
              </a:ext>
            </a:extLst>
          </p:cNvPr>
          <p:cNvSpPr txBox="1"/>
          <p:nvPr/>
        </p:nvSpPr>
        <p:spPr>
          <a:xfrm>
            <a:off x="14829630" y="6499368"/>
            <a:ext cx="1071562" cy="15696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ru-RU" sz="9600" dirty="0">
                <a:solidFill>
                  <a:srgbClr val="1EB0CD"/>
                </a:solidFill>
                <a:latin typeface="MuseoSansCyrlBold"/>
              </a:rPr>
              <a:t>…</a:t>
            </a:r>
            <a:endParaRPr lang="ru-RU" sz="96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CCF8671-9B3F-8440-9BA3-F4987C320534}"/>
              </a:ext>
            </a:extLst>
          </p:cNvPr>
          <p:cNvSpPr/>
          <p:nvPr/>
        </p:nvSpPr>
        <p:spPr>
          <a:xfrm>
            <a:off x="2571750" y="4013200"/>
            <a:ext cx="2486025" cy="6759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039C8B5-CF3E-B843-9317-8F2832A843A0}"/>
              </a:ext>
            </a:extLst>
          </p:cNvPr>
          <p:cNvGrpSpPr/>
          <p:nvPr/>
        </p:nvGrpSpPr>
        <p:grpSpPr>
          <a:xfrm>
            <a:off x="13391155" y="7939682"/>
            <a:ext cx="3948513" cy="5014119"/>
            <a:chOff x="3766362" y="7610872"/>
            <a:chExt cx="5845176" cy="5014119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ADBFF54-2431-284B-8B48-35ACC602A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0B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</a:extLst>
            </a:blip>
            <a:srcRect b="23418"/>
            <a:stretch/>
          </p:blipFill>
          <p:spPr>
            <a:xfrm>
              <a:off x="3766363" y="7610872"/>
              <a:ext cx="5845175" cy="4476353"/>
            </a:xfrm>
            <a:prstGeom prst="rect">
              <a:avLst/>
            </a:prstGeom>
          </p:spPr>
        </p:pic>
        <p:sp>
          <p:nvSpPr>
            <p:cNvPr id="28" name="Дуга 27">
              <a:extLst>
                <a:ext uri="{FF2B5EF4-FFF2-40B4-BE49-F238E27FC236}">
                  <a16:creationId xmlns:a16="http://schemas.microsoft.com/office/drawing/2014/main" id="{ED1529F8-3006-0546-881F-26E48B0F7836}"/>
                </a:ext>
              </a:extLst>
            </p:cNvPr>
            <p:cNvSpPr/>
            <p:nvPr/>
          </p:nvSpPr>
          <p:spPr>
            <a:xfrm>
              <a:off x="3766362" y="8686800"/>
              <a:ext cx="5845175" cy="3938191"/>
            </a:xfrm>
            <a:prstGeom prst="arc">
              <a:avLst>
                <a:gd name="adj1" fmla="val 68103"/>
                <a:gd name="adj2" fmla="val 10571156"/>
              </a:avLst>
            </a:prstGeom>
            <a:ln w="635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D67CF4C9-0159-BC4C-8820-FC4D1A8D9C7A}"/>
              </a:ext>
            </a:extLst>
          </p:cNvPr>
          <p:cNvGrpSpPr/>
          <p:nvPr/>
        </p:nvGrpSpPr>
        <p:grpSpPr>
          <a:xfrm>
            <a:off x="7245142" y="5181203"/>
            <a:ext cx="3948513" cy="5014119"/>
            <a:chOff x="3766362" y="7610872"/>
            <a:chExt cx="5845176" cy="5014119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CBA8E37F-43C5-4C40-A0AA-42D613791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00B0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1000"/>
                      </a14:imgEffect>
                    </a14:imgLayer>
                  </a14:imgProps>
                </a:ext>
              </a:extLst>
            </a:blip>
            <a:srcRect b="23418"/>
            <a:stretch/>
          </p:blipFill>
          <p:spPr>
            <a:xfrm>
              <a:off x="3766363" y="7610872"/>
              <a:ext cx="5845175" cy="4476353"/>
            </a:xfrm>
            <a:prstGeom prst="rect">
              <a:avLst/>
            </a:prstGeom>
          </p:spPr>
        </p:pic>
        <p:sp>
          <p:nvSpPr>
            <p:cNvPr id="31" name="Дуга 30">
              <a:extLst>
                <a:ext uri="{FF2B5EF4-FFF2-40B4-BE49-F238E27FC236}">
                  <a16:creationId xmlns:a16="http://schemas.microsoft.com/office/drawing/2014/main" id="{69205469-D9A3-9945-95C2-F7F406E752D8}"/>
                </a:ext>
              </a:extLst>
            </p:cNvPr>
            <p:cNvSpPr/>
            <p:nvPr/>
          </p:nvSpPr>
          <p:spPr>
            <a:xfrm>
              <a:off x="3766362" y="8686800"/>
              <a:ext cx="5845175" cy="3938191"/>
            </a:xfrm>
            <a:prstGeom prst="arc">
              <a:avLst>
                <a:gd name="adj1" fmla="val 68103"/>
                <a:gd name="adj2" fmla="val 10571156"/>
              </a:avLst>
            </a:prstGeom>
            <a:ln w="6350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7748C2DF-AA13-C54F-A7D8-8A4508D85A1D}"/>
              </a:ext>
            </a:extLst>
          </p:cNvPr>
          <p:cNvCxnSpPr>
            <a:cxnSpLocks/>
            <a:stCxn id="6" idx="3"/>
            <a:endCxn id="30" idx="1"/>
          </p:cNvCxnSpPr>
          <p:nvPr/>
        </p:nvCxnSpPr>
        <p:spPr>
          <a:xfrm>
            <a:off x="5057775" y="7392988"/>
            <a:ext cx="2187368" cy="26392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9C22FF9B-9754-ED4C-96D4-607711CD749D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5057774" y="4488160"/>
            <a:ext cx="8333382" cy="16968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A296C69C-7CDB-F04E-8687-01A651C8DF66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5120281" y="10177858"/>
            <a:ext cx="8270875" cy="1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Текст 17">
            <a:extLst>
              <a:ext uri="{FF2B5EF4-FFF2-40B4-BE49-F238E27FC236}">
                <a16:creationId xmlns:a16="http://schemas.microsoft.com/office/drawing/2014/main" id="{E62F70DE-0E7F-4F4D-A0FE-BA5D8E313E35}"/>
              </a:ext>
            </a:extLst>
          </p:cNvPr>
          <p:cNvSpPr txBox="1">
            <a:spLocks/>
          </p:cNvSpPr>
          <p:nvPr/>
        </p:nvSpPr>
        <p:spPr>
          <a:xfrm rot="16200000">
            <a:off x="1813905" y="6823948"/>
            <a:ext cx="4168775" cy="8804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/>
              <a:t>Приложение</a:t>
            </a:r>
          </a:p>
        </p:txBody>
      </p:sp>
      <p:sp>
        <p:nvSpPr>
          <p:cNvPr id="43" name="Текст 17">
            <a:extLst>
              <a:ext uri="{FF2B5EF4-FFF2-40B4-BE49-F238E27FC236}">
                <a16:creationId xmlns:a16="http://schemas.microsoft.com/office/drawing/2014/main" id="{CF46DEBB-A437-2B4E-BB4E-CBBAC7909059}"/>
              </a:ext>
            </a:extLst>
          </p:cNvPr>
          <p:cNvSpPr txBox="1">
            <a:spLocks/>
          </p:cNvSpPr>
          <p:nvPr/>
        </p:nvSpPr>
        <p:spPr>
          <a:xfrm>
            <a:off x="7719907" y="5581056"/>
            <a:ext cx="3009115" cy="8804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5400" dirty="0"/>
              <a:t>Мастер </a:t>
            </a:r>
            <a:r>
              <a:rPr lang="ru-RU" sz="5400" dirty="0" err="1"/>
              <a:t>нода</a:t>
            </a:r>
            <a:endParaRPr lang="ru-RU" sz="5400" dirty="0"/>
          </a:p>
        </p:txBody>
      </p:sp>
      <p:sp>
        <p:nvSpPr>
          <p:cNvPr id="46" name="Текст 17">
            <a:extLst>
              <a:ext uri="{FF2B5EF4-FFF2-40B4-BE49-F238E27FC236}">
                <a16:creationId xmlns:a16="http://schemas.microsoft.com/office/drawing/2014/main" id="{12AE235B-F57F-4548-86C7-5AFA3E7620CA}"/>
              </a:ext>
            </a:extLst>
          </p:cNvPr>
          <p:cNvSpPr txBox="1">
            <a:spLocks/>
          </p:cNvSpPr>
          <p:nvPr/>
        </p:nvSpPr>
        <p:spPr>
          <a:xfrm>
            <a:off x="13826290" y="8529336"/>
            <a:ext cx="3422618" cy="8804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/>
              <a:t>Сервер 19</a:t>
            </a:r>
          </a:p>
        </p:txBody>
      </p:sp>
      <p:sp>
        <p:nvSpPr>
          <p:cNvPr id="47" name="Текст 17">
            <a:extLst>
              <a:ext uri="{FF2B5EF4-FFF2-40B4-BE49-F238E27FC236}">
                <a16:creationId xmlns:a16="http://schemas.microsoft.com/office/drawing/2014/main" id="{D29F1A8A-088F-B84E-B7AF-9999E0792303}"/>
              </a:ext>
            </a:extLst>
          </p:cNvPr>
          <p:cNvSpPr txBox="1">
            <a:spLocks/>
          </p:cNvSpPr>
          <p:nvPr/>
        </p:nvSpPr>
        <p:spPr>
          <a:xfrm>
            <a:off x="13992718" y="2711454"/>
            <a:ext cx="2882116" cy="8804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ru-RU" sz="44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ru-RU" sz="4000" b="0" i="0" u="none" strike="noStrike" kern="1200" cap="none" spc="0" normalizeH="0" baseline="0" dirty="0" smtClean="0">
                <a:ln>
                  <a:noFill/>
                </a:ln>
                <a:solidFill>
                  <a:srgbClr val="1F282C"/>
                </a:solidFill>
                <a:effectLst/>
                <a:uFillTx/>
                <a:latin typeface="Museo Sans Cyrl 300" panose="02000000000000000000" pitchFamily="2" charset="0"/>
                <a:ea typeface="+mn-ea"/>
                <a:cs typeface="+mn-cs"/>
                <a:sym typeface="Helvetic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6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3200" b="0" i="0" kern="1200" dirty="0" smtClean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ru-RU" sz="2400" b="0" i="0" kern="1200" dirty="0">
                <a:solidFill>
                  <a:schemeClr val="tx1"/>
                </a:solidFill>
                <a:latin typeface="Museo Sans Cyrl 300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/>
              <a:t>Сервер 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2986FD-EDD6-9042-A1E0-1A7FADA6C889}"/>
              </a:ext>
            </a:extLst>
          </p:cNvPr>
          <p:cNvSpPr txBox="1"/>
          <p:nvPr/>
        </p:nvSpPr>
        <p:spPr>
          <a:xfrm>
            <a:off x="959177" y="12685850"/>
            <a:ext cx="7104167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en" sz="5400" b="0" kern="1200" dirty="0" err="1">
                <a:solidFill>
                  <a:srgbClr val="1EB0CD"/>
                </a:solidFill>
                <a:latin typeface="MuseoSansCyrlBold"/>
              </a:rPr>
              <a:t>PGConf.Russia</a:t>
            </a:r>
            <a:r>
              <a:rPr lang="en" sz="5400" b="0" kern="1200" dirty="0">
                <a:solidFill>
                  <a:srgbClr val="1EB0CD"/>
                </a:solidFill>
                <a:latin typeface="MuseoSansCyrlBold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5506054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A42A5-B9B0-494D-83BB-80740121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Ситуация 1</a:t>
            </a: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8ECB51B4-547B-ED4E-9BCB-C9B7E06B7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/>
            <a:fld id="{2B00A24F-6DA0-0244-8DF8-96272B3EC9A7}" type="slidenum">
              <a:rPr lang="ru-RU" smtClean="0"/>
              <a:pPr defTabSz="1828800"/>
              <a:t>6</a:t>
            </a:fld>
            <a:endParaRPr lang="ru-RU"/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92220EF8-B291-364F-A4B6-55273230D3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5688" y="3922295"/>
            <a:ext cx="20765275" cy="5173579"/>
          </a:xfrm>
        </p:spPr>
        <p:txBody>
          <a:bodyPr/>
          <a:lstStyle/>
          <a:p>
            <a:r>
              <a:rPr lang="ru-RU" sz="6000" dirty="0">
                <a:solidFill>
                  <a:srgbClr val="1EB0CD"/>
                </a:solidFill>
                <a:latin typeface="MuseoSansCyrlBold"/>
              </a:rPr>
              <a:t>Дано</a:t>
            </a:r>
          </a:p>
          <a:p>
            <a:endParaRPr lang="ru-RU" dirty="0"/>
          </a:p>
          <a:p>
            <a:r>
              <a:rPr lang="ru-RU" sz="4800" dirty="0"/>
              <a:t>Высоконагруженный кластер </a:t>
            </a:r>
            <a:r>
              <a:rPr lang="en-US" sz="4800" dirty="0"/>
              <a:t>PostgreSQL (</a:t>
            </a:r>
            <a:r>
              <a:rPr lang="ru-RU" sz="4800" dirty="0"/>
              <a:t>средняя нагрузка </a:t>
            </a:r>
            <a:r>
              <a:rPr lang="en-US" sz="4800" dirty="0"/>
              <a:t>20 </a:t>
            </a:r>
            <a:r>
              <a:rPr lang="ru-RU" sz="4800" dirty="0" err="1"/>
              <a:t>тыс</a:t>
            </a:r>
            <a:r>
              <a:rPr lang="ru-RU" sz="4800" dirty="0"/>
              <a:t> операций в секунду</a:t>
            </a:r>
            <a:r>
              <a:rPr lang="en-US" sz="4800" dirty="0"/>
              <a:t>)</a:t>
            </a:r>
            <a:endParaRPr lang="ru-RU" sz="4800" dirty="0"/>
          </a:p>
          <a:p>
            <a:endParaRPr lang="ru-RU" sz="4800" dirty="0"/>
          </a:p>
          <a:p>
            <a:r>
              <a:rPr lang="ru-RU" sz="4800" dirty="0"/>
              <a:t>Большой объем данных (</a:t>
            </a:r>
            <a:r>
              <a:rPr lang="en-US" sz="4800" dirty="0"/>
              <a:t>~2</a:t>
            </a:r>
            <a:r>
              <a:rPr lang="ru-RU" sz="4800" dirty="0"/>
              <a:t>ТБ)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8BAC48-8304-424A-ABC2-C95B00214CEF}"/>
              </a:ext>
            </a:extLst>
          </p:cNvPr>
          <p:cNvSpPr txBox="1"/>
          <p:nvPr/>
        </p:nvSpPr>
        <p:spPr>
          <a:xfrm>
            <a:off x="959177" y="12685850"/>
            <a:ext cx="7104167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en" sz="5400" b="0" kern="1200" dirty="0" err="1">
                <a:solidFill>
                  <a:srgbClr val="1EB0CD"/>
                </a:solidFill>
                <a:latin typeface="MuseoSansCyrlBold"/>
              </a:rPr>
              <a:t>PGConf.Russia</a:t>
            </a:r>
            <a:r>
              <a:rPr lang="en" sz="5400" b="0" kern="1200" dirty="0">
                <a:solidFill>
                  <a:srgbClr val="1EB0CD"/>
                </a:solidFill>
                <a:latin typeface="MuseoSansCyrlBold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51898437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A42A5-B9B0-494D-83BB-80740121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Ситуация 1</a:t>
            </a: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8ECB51B4-547B-ED4E-9BCB-C9B7E06B7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/>
            <a:fld id="{2B00A24F-6DA0-0244-8DF8-96272B3EC9A7}" type="slidenum">
              <a:rPr lang="ru-RU" smtClean="0"/>
              <a:pPr defTabSz="1828800"/>
              <a:t>7</a:t>
            </a:fld>
            <a:endParaRPr lang="ru-RU"/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92220EF8-B291-364F-A4B6-55273230D3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5688" y="4491255"/>
            <a:ext cx="20765275" cy="6948905"/>
          </a:xfrm>
        </p:spPr>
        <p:txBody>
          <a:bodyPr/>
          <a:lstStyle/>
          <a:p>
            <a:r>
              <a:rPr lang="ru-RU" sz="6000" dirty="0">
                <a:solidFill>
                  <a:srgbClr val="1EB0CD"/>
                </a:solidFill>
                <a:latin typeface="MuseoSansCyrlBold"/>
              </a:rPr>
              <a:t>Нужно</a:t>
            </a:r>
          </a:p>
          <a:p>
            <a:endParaRPr lang="ru-RU" dirty="0"/>
          </a:p>
          <a:p>
            <a:r>
              <a:rPr lang="ru-RU" sz="4800" dirty="0"/>
              <a:t>Очистить старые данные в таблице и секционировать ее</a:t>
            </a:r>
            <a:endParaRPr lang="en-US" sz="4800" dirty="0"/>
          </a:p>
          <a:p>
            <a:endParaRPr lang="en-US" sz="4800" dirty="0"/>
          </a:p>
          <a:p>
            <a:r>
              <a:rPr lang="ru-RU" sz="6000" dirty="0">
                <a:solidFill>
                  <a:srgbClr val="1EB0CD"/>
                </a:solidFill>
                <a:latin typeface="MuseoSansCyrlBold"/>
              </a:rPr>
              <a:t>Что делаем </a:t>
            </a:r>
          </a:p>
          <a:p>
            <a:endParaRPr lang="ru-RU" sz="4800" dirty="0"/>
          </a:p>
          <a:p>
            <a:r>
              <a:rPr lang="ru-RU" sz="4800" dirty="0"/>
              <a:t>Пишем скрипт, который идет по таблицы и блоками удаляет данные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58064-65F8-0942-82F1-D21128BE5C24}"/>
              </a:ext>
            </a:extLst>
          </p:cNvPr>
          <p:cNvSpPr txBox="1"/>
          <p:nvPr/>
        </p:nvSpPr>
        <p:spPr>
          <a:xfrm>
            <a:off x="959177" y="12685850"/>
            <a:ext cx="7104167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en" sz="5400" b="0" kern="1200" dirty="0" err="1">
                <a:solidFill>
                  <a:srgbClr val="1EB0CD"/>
                </a:solidFill>
                <a:latin typeface="MuseoSansCyrlBold"/>
              </a:rPr>
              <a:t>PGConf.Russia</a:t>
            </a:r>
            <a:r>
              <a:rPr lang="en" sz="5400" b="0" kern="1200" dirty="0">
                <a:solidFill>
                  <a:srgbClr val="1EB0CD"/>
                </a:solidFill>
                <a:latin typeface="MuseoSansCyrlBold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51911120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A42A5-B9B0-494D-83BB-80740121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Ситуация 1</a:t>
            </a: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8ECB51B4-547B-ED4E-9BCB-C9B7E06B7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/>
            <a:fld id="{2B00A24F-6DA0-0244-8DF8-96272B3EC9A7}" type="slidenum">
              <a:rPr lang="ru-RU" smtClean="0"/>
              <a:pPr defTabSz="1828800"/>
              <a:t>8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2EAFF5-0B5A-7645-BBC1-90DEF6DEC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87" y="3831288"/>
            <a:ext cx="23309154" cy="5524834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4473FAB-3C44-9C48-BB3C-066F5AAF2EA1}"/>
              </a:ext>
            </a:extLst>
          </p:cNvPr>
          <p:cNvSpPr/>
          <p:nvPr/>
        </p:nvSpPr>
        <p:spPr>
          <a:xfrm>
            <a:off x="23670686" y="10145481"/>
            <a:ext cx="63783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FFAD81-DE14-584B-BDF3-A2DC9E466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7" y="8542932"/>
            <a:ext cx="24502142" cy="49723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FF0B48-ACA8-9E4E-9446-DBA2C5551474}"/>
              </a:ext>
            </a:extLst>
          </p:cNvPr>
          <p:cNvSpPr txBox="1"/>
          <p:nvPr/>
        </p:nvSpPr>
        <p:spPr>
          <a:xfrm>
            <a:off x="1323497" y="2717680"/>
            <a:ext cx="5727009" cy="101566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sz="6000" b="0" dirty="0">
                <a:solidFill>
                  <a:srgbClr val="1EB0CD"/>
                </a:solidFill>
                <a:latin typeface="MuseoSansCyrlBold"/>
              </a:rPr>
              <a:t>Что происходит </a:t>
            </a:r>
          </a:p>
        </p:txBody>
      </p:sp>
    </p:spTree>
    <p:extLst>
      <p:ext uri="{BB962C8B-B14F-4D97-AF65-F5344CB8AC3E}">
        <p14:creationId xmlns:p14="http://schemas.microsoft.com/office/powerpoint/2010/main" val="365983658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A42A5-B9B0-494D-83BB-80740121D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Ситуация 1</a:t>
            </a: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8ECB51B4-547B-ED4E-9BCB-C9B7E06B7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/>
            <a:fld id="{2B00A24F-6DA0-0244-8DF8-96272B3EC9A7}" type="slidenum">
              <a:rPr lang="ru-RU" smtClean="0"/>
              <a:pPr defTabSz="1828800"/>
              <a:t>9</a:t>
            </a:fld>
            <a:endParaRPr lang="ru-RU"/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92220EF8-B291-364F-A4B6-55273230D3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5688" y="4491255"/>
            <a:ext cx="20765275" cy="6948905"/>
          </a:xfrm>
        </p:spPr>
        <p:txBody>
          <a:bodyPr/>
          <a:lstStyle/>
          <a:p>
            <a:r>
              <a:rPr lang="ru-RU" sz="6000" dirty="0">
                <a:solidFill>
                  <a:srgbClr val="1EB0CD"/>
                </a:solidFill>
                <a:latin typeface="MuseoSansCyrlBold"/>
              </a:rPr>
              <a:t>Как исправляем ситуацию</a:t>
            </a:r>
          </a:p>
          <a:p>
            <a:endParaRPr lang="ru-RU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dirty="0"/>
              <a:t>Создаем новую таблицу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dirty="0"/>
              <a:t>Подменяем таблицы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800" dirty="0"/>
              <a:t>Переливаем нужные данные в новую таблицу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60BA2B-BBFE-E54C-BE6A-70F58B77BAAC}"/>
              </a:ext>
            </a:extLst>
          </p:cNvPr>
          <p:cNvSpPr txBox="1"/>
          <p:nvPr/>
        </p:nvSpPr>
        <p:spPr>
          <a:xfrm>
            <a:off x="959177" y="12685850"/>
            <a:ext cx="7104167" cy="92333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>
            <a:spAutoFit/>
          </a:bodyPr>
          <a:lstStyle/>
          <a:p>
            <a:r>
              <a:rPr lang="en" sz="5400" b="0" kern="1200" dirty="0" err="1">
                <a:solidFill>
                  <a:srgbClr val="1EB0CD"/>
                </a:solidFill>
                <a:latin typeface="MuseoSansCyrlBold"/>
              </a:rPr>
              <a:t>PGConf.Russia</a:t>
            </a:r>
            <a:r>
              <a:rPr lang="en" sz="5400" b="0" kern="1200" dirty="0">
                <a:solidFill>
                  <a:srgbClr val="1EB0CD"/>
                </a:solidFill>
                <a:latin typeface="MuseoSansCyrlBold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26321892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Calltouch">
  <a:themeElements>
    <a:clrScheme name="Calltouc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CAFCB"/>
      </a:accent1>
      <a:accent2>
        <a:srgbClr val="C975EC"/>
      </a:accent2>
      <a:accent3>
        <a:srgbClr val="FEBF00"/>
      </a:accent3>
      <a:accent4>
        <a:srgbClr val="EBF4F5"/>
      </a:accent4>
      <a:accent5>
        <a:srgbClr val="5B9BD5"/>
      </a:accent5>
      <a:accent6>
        <a:srgbClr val="70AD47"/>
      </a:accent6>
      <a:hlink>
        <a:srgbClr val="3CAFCB"/>
      </a:hlink>
      <a:folHlink>
        <a:srgbClr val="C975E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ln w="12700">
          <a:miter lim="400000"/>
        </a:ln>
        <a:extLst>
          <a:ext uri="{C572A759-6A51-4108-AA02-DFA0A04FC94B}">
            <ma14:wrappingTextBoxFlag xmlns:r="http://schemas.openxmlformats.org/officeDocument/2006/relationships" xmlns:p="http://schemas.openxmlformats.org/presentationml/2006/main" xmlns="" xmlns:m="http://schemas.openxmlformats.org/officeDocument/2006/math" xmlns:a14="http://schemas.microsoft.com/office/drawing/2010/main" xmlns:ma14="http://schemas.microsoft.com/office/mac/drawingml/2011/main" val="1"/>
          </a:ext>
        </a:extLst>
      </a:spPr>
      <a:bodyPr lIns="71437" tIns="71437" rIns="71437" bIns="71437" anchor="ctr">
        <a:normAutofit/>
      </a:bodyPr>
      <a:lstStyle>
        <a:defPPr marL="508000" indent="-508000" algn="l">
          <a:lnSpc>
            <a:spcPct val="150000"/>
          </a:lnSpc>
          <a:buClr>
            <a:srgbClr val="3DAFCC"/>
          </a:buClr>
          <a:buSzPct val="130000"/>
          <a:buChar char="•"/>
          <a:defRPr sz="4400" b="0" dirty="0">
            <a:solidFill>
              <a:srgbClr val="1F282C"/>
            </a:solidFill>
            <a:latin typeface="Museo Sans Cyrl 300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alltouch" id="{B5B6D060-C155-FC43-8645-D643BEBA91AA}" vid="{07C5A437-4848-4E46-B957-3C36E7634C38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28359</TotalTime>
  <Words>383</Words>
  <Application>Microsoft Macintosh PowerPoint</Application>
  <PresentationFormat>Произвольный</PresentationFormat>
  <Paragraphs>110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Museo Sans Cyrl 900</vt:lpstr>
      <vt:lpstr>Calibri</vt:lpstr>
      <vt:lpstr>Arial</vt:lpstr>
      <vt:lpstr>MuseoSansCyrlBold</vt:lpstr>
      <vt:lpstr>ArialMT</vt:lpstr>
      <vt:lpstr>Courier New</vt:lpstr>
      <vt:lpstr>Museo Sans Cyrl 500</vt:lpstr>
      <vt:lpstr>Museo Sans Cyrl 300</vt:lpstr>
      <vt:lpstr>Museo Sans Cyrl 700</vt:lpstr>
      <vt:lpstr>Calltouch</vt:lpstr>
      <vt:lpstr>Неожиданности PostgreSQL, которые украдут вашу ночь  Чувашов И.Н. DBA</vt:lpstr>
      <vt:lpstr>Презентация PowerPoint</vt:lpstr>
      <vt:lpstr>Что такое CallTouch? Чем мы занимаемся</vt:lpstr>
      <vt:lpstr>Данные</vt:lpstr>
      <vt:lpstr>Пользовательские данные</vt:lpstr>
      <vt:lpstr>Ситуация 1</vt:lpstr>
      <vt:lpstr>Ситуация 1</vt:lpstr>
      <vt:lpstr>Ситуация 1</vt:lpstr>
      <vt:lpstr>Ситуация 1</vt:lpstr>
      <vt:lpstr>Ситуация 2</vt:lpstr>
      <vt:lpstr>Ситуация 2</vt:lpstr>
      <vt:lpstr>Ситуация 2</vt:lpstr>
      <vt:lpstr>Ситуация 2</vt:lpstr>
      <vt:lpstr>Ситуация 2</vt:lpstr>
      <vt:lpstr>Ситуация 2</vt:lpstr>
      <vt:lpstr>Ситуация 3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Коллтрекинг</dc:title>
  <cp:lastModifiedBy>Chuvashov Ivan</cp:lastModifiedBy>
  <cp:revision>176</cp:revision>
  <cp:lastPrinted>2020-06-30T08:20:33Z</cp:lastPrinted>
  <dcterms:modified xsi:type="dcterms:W3CDTF">2021-10-24T22:25:24Z</dcterms:modified>
</cp:coreProperties>
</file>